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74" r:id="rId4"/>
    <p:sldId id="258" r:id="rId5"/>
    <p:sldId id="260" r:id="rId6"/>
    <p:sldId id="270" r:id="rId7"/>
    <p:sldId id="269" r:id="rId8"/>
    <p:sldId id="262" r:id="rId9"/>
    <p:sldId id="259" r:id="rId10"/>
    <p:sldId id="263" r:id="rId11"/>
    <p:sldId id="261" r:id="rId12"/>
    <p:sldId id="264" r:id="rId13"/>
    <p:sldId id="271" r:id="rId14"/>
    <p:sldId id="272" r:id="rId15"/>
    <p:sldId id="273" r:id="rId16"/>
    <p:sldId id="267" r:id="rId17"/>
    <p:sldId id="26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20" y="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1D8BD707-D9CF-40AE-B4C6-C98DA3205C09}" type="datetimeFigureOut">
              <a:rPr lang="en-US" smtClean="0"/>
              <a:pPr/>
              <a:t>9/18/2023</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9/18/2023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9/18/2023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9/18/2023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1D8BD707-D9CF-40AE-B4C6-C98DA3205C09}" type="datetimeFigureOut">
              <a:rPr lang="en-US" smtClean="0"/>
              <a:pPr/>
              <a:t>9/18/2023</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1D8BD707-D9CF-40AE-B4C6-C98DA3205C09}" type="datetimeFigureOut">
              <a:rPr lang="en-US" smtClean="0"/>
              <a:pPr/>
              <a:t>9/18/2023</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1D8BD707-D9CF-40AE-B4C6-C98DA3205C09}" type="datetimeFigureOut">
              <a:rPr lang="en-US" smtClean="0"/>
              <a:pPr/>
              <a:t>9/18/2023</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youtu.be/DdYq2dhQ3qc"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448155"/>
            <a:ext cx="5723468" cy="1828090"/>
          </a:xfrm>
        </p:spPr>
        <p:txBody>
          <a:bodyPr>
            <a:noAutofit/>
          </a:bodyPr>
          <a:lstStyle/>
          <a:p>
            <a:r>
              <a:rPr lang="en-GB" sz="4400" dirty="0" smtClean="0">
                <a:latin typeface="Century Gothic" panose="020B0502020202020204" pitchFamily="34" charset="0"/>
              </a:rPr>
              <a:t>Class 2</a:t>
            </a:r>
            <a:br>
              <a:rPr lang="en-GB" sz="4400" dirty="0" smtClean="0">
                <a:latin typeface="Century Gothic" panose="020B0502020202020204" pitchFamily="34" charset="0"/>
              </a:rPr>
            </a:br>
            <a:r>
              <a:rPr lang="en-GB" sz="4400" dirty="0" smtClean="0">
                <a:latin typeface="Century Gothic" panose="020B0502020202020204" pitchFamily="34" charset="0"/>
              </a:rPr>
              <a:t>Meet the teacher </a:t>
            </a:r>
            <a:br>
              <a:rPr lang="en-GB" sz="4400" dirty="0" smtClean="0">
                <a:latin typeface="Century Gothic" panose="020B0502020202020204" pitchFamily="34" charset="0"/>
              </a:rPr>
            </a:br>
            <a:r>
              <a:rPr lang="en-GB" sz="4400" dirty="0" smtClean="0">
                <a:latin typeface="Century Gothic" panose="020B0502020202020204" pitchFamily="34" charset="0"/>
              </a:rPr>
              <a:t>2023 </a:t>
            </a:r>
            <a:endParaRPr lang="en-GB" sz="4400" dirty="0">
              <a:latin typeface="Century Gothic" panose="020B0502020202020204" pitchFamily="34" charset="0"/>
            </a:endParaRPr>
          </a:p>
        </p:txBody>
      </p:sp>
      <p:pic>
        <p:nvPicPr>
          <p:cNvPr id="10242" name="Picture 2" descr="http://dkcoin8.com/images/classroom-routines-clipart-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2362200"/>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566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524000"/>
            <a:ext cx="7391400"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Mrs Smith – Class Teacher</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Mrs Stanford/ Mrs VB (Tues) – Teaching Assistants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Mr </a:t>
            </a:r>
            <a:r>
              <a:rPr lang="en-GB" sz="2800" dirty="0" err="1" smtClean="0">
                <a:latin typeface="Arial" panose="020B0604020202020204" pitchFamily="34" charset="0"/>
                <a:cs typeface="Arial" panose="020B0604020202020204" pitchFamily="34" charset="0"/>
              </a:rPr>
              <a:t>Udin</a:t>
            </a:r>
            <a:r>
              <a:rPr lang="en-GB" sz="2800" dirty="0" smtClean="0">
                <a:latin typeface="Arial" panose="020B0604020202020204" pitchFamily="34" charset="0"/>
                <a:cs typeface="Arial" panose="020B0604020202020204" pitchFamily="34" charset="0"/>
              </a:rPr>
              <a:t> – PPA Cover (Friday pm)</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Mrs Stanford/ Mrs </a:t>
            </a:r>
            <a:r>
              <a:rPr lang="en-GB" sz="2800" dirty="0" err="1" smtClean="0">
                <a:latin typeface="Arial" panose="020B0604020202020204" pitchFamily="34" charset="0"/>
                <a:cs typeface="Arial" panose="020B0604020202020204" pitchFamily="34" charset="0"/>
              </a:rPr>
              <a:t>Zeynep</a:t>
            </a:r>
            <a:r>
              <a:rPr lang="en-GB" sz="2800" dirty="0" smtClean="0">
                <a:latin typeface="Arial" panose="020B0604020202020204" pitchFamily="34" charset="0"/>
                <a:cs typeface="Arial" panose="020B0604020202020204" pitchFamily="34" charset="0"/>
              </a:rPr>
              <a:t> – Interventions </a:t>
            </a:r>
            <a:endParaRPr lang="en-GB" sz="2800" dirty="0">
              <a:latin typeface="Century Gothic" panose="020B0502020202020204" pitchFamily="34" charset="0"/>
            </a:endParaRPr>
          </a:p>
        </p:txBody>
      </p:sp>
      <p:pic>
        <p:nvPicPr>
          <p:cNvPr id="1026" name="Picture 2" descr="http://content.mycutegraphics.com/graphics/teacher/teacher-sitting-at-des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5600" y="3886200"/>
            <a:ext cx="1524000" cy="1919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532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5800" y="914400"/>
            <a:ext cx="7772400" cy="4848225"/>
          </a:xfrm>
          <a:prstGeom prst="rect">
            <a:avLst/>
          </a:prstGeom>
        </p:spPr>
      </p:pic>
    </p:spTree>
    <p:extLst>
      <p:ext uri="{BB962C8B-B14F-4D97-AF65-F5344CB8AC3E}">
        <p14:creationId xmlns:p14="http://schemas.microsoft.com/office/powerpoint/2010/main" val="2017172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794934"/>
            <a:ext cx="607906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Daily Routine</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8.50 – Teachers go onto playground</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8.55 – Bell rung and children line up</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9.00 – Register taken</a:t>
            </a: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9.05 – Morning lessons begin</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12.00 – Lunch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1.00 – Afternoon lessons begin</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3.15 – Home time! </a:t>
            </a:r>
            <a:endParaRPr lang="en-GB" sz="2800" dirty="0">
              <a:latin typeface="Century Gothic" panose="020B0502020202020204" pitchFamily="34" charset="0"/>
            </a:endParaRPr>
          </a:p>
        </p:txBody>
      </p:sp>
      <p:pic>
        <p:nvPicPr>
          <p:cNvPr id="2050" name="Picture 2" descr="http://clipartsign.com/upload/2016/10/05/bell-ringing-clipart-clipart-kid.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320843">
            <a:off x="6365549" y="2849220"/>
            <a:ext cx="1043067" cy="2454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5281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773767"/>
            <a:ext cx="699305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Morning Lessons</a:t>
            </a:r>
            <a:r>
              <a:rPr lang="en-GB" sz="3600" dirty="0">
                <a:latin typeface="Arial" panose="020B0604020202020204" pitchFamily="34" charset="0"/>
                <a:cs typeface="Arial" panose="020B0604020202020204" pitchFamily="34" charset="0"/>
              </a:rPr>
              <a:t/>
            </a:r>
            <a:br>
              <a:rPr lang="en-GB" sz="3600" dirty="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Phonics</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English (Mondays - Guided Reading)</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Play time</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Assembly</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Maths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Lunch</a:t>
            </a:r>
            <a:endParaRPr lang="en-GB" sz="3600" dirty="0">
              <a:latin typeface="Century Gothic" panose="020B0502020202020204" pitchFamily="34" charset="0"/>
            </a:endParaRPr>
          </a:p>
        </p:txBody>
      </p:sp>
      <p:pic>
        <p:nvPicPr>
          <p:cNvPr id="3074" name="Picture 2" descr="http://images.clipartpanda.com/english-clipart-english-clipart-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3276600"/>
            <a:ext cx="2832100" cy="2187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1946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762000"/>
            <a:ext cx="699305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Snacks and Lunch</a:t>
            </a:r>
            <a:br>
              <a:rPr lang="en-GB" sz="3600" u="sng" dirty="0" smtClean="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
            </a:r>
            <a:br>
              <a:rPr lang="en-GB" sz="3600" dirty="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Fruit is provided</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Healthy snacks please</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Bring a water bottle </a:t>
            </a:r>
            <a:endParaRPr lang="en-GB" sz="3600" dirty="0">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4953000" y="3962400"/>
            <a:ext cx="3092609" cy="1619333"/>
          </a:xfrm>
          <a:prstGeom prst="rect">
            <a:avLst/>
          </a:prstGeom>
        </p:spPr>
      </p:pic>
    </p:spTree>
    <p:extLst>
      <p:ext uri="{BB962C8B-B14F-4D97-AF65-F5344CB8AC3E}">
        <p14:creationId xmlns:p14="http://schemas.microsoft.com/office/powerpoint/2010/main" val="36757404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676400"/>
            <a:ext cx="6553200"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Afternoon Lessons </a:t>
            </a:r>
            <a:r>
              <a:rPr lang="en-GB" sz="3600" dirty="0">
                <a:latin typeface="Arial" panose="020B0604020202020204" pitchFamily="34" charset="0"/>
                <a:cs typeface="Arial" panose="020B0604020202020204" pitchFamily="34" charset="0"/>
              </a:rPr>
              <a:t/>
            </a:r>
            <a:br>
              <a:rPr lang="en-GB" sz="3600" dirty="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History/Geography and PE</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Art / DT and Library session</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Science &amp; Computing</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RE &amp; Music</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PSHE and PE </a:t>
            </a:r>
            <a:endParaRPr lang="en-GB" sz="3600" dirty="0">
              <a:latin typeface="Century Gothic" panose="020B0502020202020204" pitchFamily="34" charset="0"/>
            </a:endParaRPr>
          </a:p>
        </p:txBody>
      </p:sp>
      <p:pic>
        <p:nvPicPr>
          <p:cNvPr id="6146" name="Picture 2" descr="http://images.clipartpanda.com/clipart-teacher-classroom_teacher2.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36120" y="4114800"/>
            <a:ext cx="1664880" cy="163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7890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590800"/>
            <a:ext cx="607906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PE</a:t>
            </a:r>
            <a:br>
              <a:rPr lang="en-GB" sz="3600" u="sng"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
            </a:r>
            <a:br>
              <a:rPr lang="en-GB" sz="3600" u="sng"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Monday and Friday afternoons</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PE kit is needed in school every day</a:t>
            </a:r>
            <a:br>
              <a:rPr lang="en-GB" sz="31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(white t-shirt, shorts, socks)</a:t>
            </a:r>
            <a:br>
              <a:rPr lang="en-GB" sz="31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Plimsolls or trainers – no laces </a:t>
            </a:r>
            <a:r>
              <a:rPr lang="en-GB" sz="3100" dirty="0" smtClean="0">
                <a:latin typeface="Arial" panose="020B0604020202020204" pitchFamily="34" charset="0"/>
                <a:cs typeface="Arial" panose="020B0604020202020204" pitchFamily="34" charset="0"/>
              </a:rPr>
              <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No earrings and hair tied back</a:t>
            </a:r>
            <a:endParaRPr lang="en-GB" sz="3100" dirty="0">
              <a:latin typeface="Century Gothic" panose="020B0502020202020204" pitchFamily="34" charset="0"/>
            </a:endParaRPr>
          </a:p>
        </p:txBody>
      </p:sp>
      <p:pic>
        <p:nvPicPr>
          <p:cNvPr id="5122" name="Picture 2" descr="http://diysolarpanelsv.com/images/pe-clip-art-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4572000"/>
            <a:ext cx="2428875" cy="1265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6301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b="14097"/>
          <a:stretch/>
        </p:blipFill>
        <p:spPr>
          <a:xfrm>
            <a:off x="1600200" y="3276600"/>
            <a:ext cx="5931310" cy="2321667"/>
          </a:xfrm>
          <a:prstGeom prst="rect">
            <a:avLst/>
          </a:prstGeom>
        </p:spPr>
      </p:pic>
      <p:sp>
        <p:nvSpPr>
          <p:cNvPr id="5" name="TextBox 4"/>
          <p:cNvSpPr txBox="1"/>
          <p:nvPr/>
        </p:nvSpPr>
        <p:spPr>
          <a:xfrm>
            <a:off x="1371600" y="1219200"/>
            <a:ext cx="6019800" cy="1815882"/>
          </a:xfrm>
          <a:prstGeom prst="rect">
            <a:avLst/>
          </a:prstGeom>
          <a:noFill/>
        </p:spPr>
        <p:txBody>
          <a:bodyPr wrap="square" rtlCol="0">
            <a:spAutoFit/>
          </a:bodyPr>
          <a:lstStyle/>
          <a:p>
            <a:r>
              <a:rPr lang="en-GB" sz="2800" dirty="0" smtClean="0">
                <a:latin typeface="Arial" panose="020B0604020202020204" pitchFamily="34" charset="0"/>
                <a:cs typeface="Arial" panose="020B0604020202020204" pitchFamily="34" charset="0"/>
              </a:rPr>
              <a:t>Web page – Class 2 </a:t>
            </a:r>
          </a:p>
          <a:p>
            <a:pPr marL="285750" indent="-285750">
              <a:buFontTx/>
              <a:buChar char="-"/>
            </a:pPr>
            <a:r>
              <a:rPr lang="en-GB" sz="2800" dirty="0" smtClean="0">
                <a:latin typeface="Arial" panose="020B0604020202020204" pitchFamily="34" charset="0"/>
                <a:cs typeface="Arial" panose="020B0604020202020204" pitchFamily="34" charset="0"/>
              </a:rPr>
              <a:t>Half termly timetables and topics </a:t>
            </a:r>
          </a:p>
          <a:p>
            <a:pPr marL="285750" indent="-285750">
              <a:buFontTx/>
              <a:buChar char="-"/>
            </a:pPr>
            <a:r>
              <a:rPr lang="en-GB" sz="2800" dirty="0" smtClean="0">
                <a:latin typeface="Arial" panose="020B0604020202020204" pitchFamily="34" charset="0"/>
                <a:cs typeface="Arial" panose="020B0604020202020204" pitchFamily="34" charset="0"/>
              </a:rPr>
              <a:t>Do you follow us on Twitter? @class2foxton</a:t>
            </a:r>
          </a:p>
        </p:txBody>
      </p:sp>
    </p:spTree>
    <p:extLst>
      <p:ext uri="{BB962C8B-B14F-4D97-AF65-F5344CB8AC3E}">
        <p14:creationId xmlns:p14="http://schemas.microsoft.com/office/powerpoint/2010/main" val="15903976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600" y="2209800"/>
            <a:ext cx="607906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Topics and Extended Homework</a:t>
            </a:r>
            <a:br>
              <a:rPr lang="en-GB" sz="3600" u="sng" dirty="0" smtClean="0">
                <a:latin typeface="Arial" panose="020B0604020202020204" pitchFamily="34" charset="0"/>
                <a:cs typeface="Arial" panose="020B0604020202020204" pitchFamily="34" charset="0"/>
              </a:rPr>
            </a:br>
            <a:r>
              <a:rPr lang="en-GB" sz="3600" u="sng" dirty="0">
                <a:latin typeface="Arial" panose="020B0604020202020204" pitchFamily="34" charset="0"/>
                <a:cs typeface="Arial" panose="020B0604020202020204" pitchFamily="34" charset="0"/>
              </a:rPr>
              <a:t/>
            </a:r>
            <a:br>
              <a:rPr lang="en-GB" sz="3600" u="sng" dirty="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London / Great Fire of London</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Space / Moon landing</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Dinosaurs</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Animals</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Castles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Seaside</a:t>
            </a:r>
            <a:endParaRPr lang="en-GB" sz="3600" dirty="0">
              <a:latin typeface="Century Gothic" panose="020B0502020202020204" pitchFamily="34" charset="0"/>
            </a:endParaRPr>
          </a:p>
        </p:txBody>
      </p:sp>
      <p:pic>
        <p:nvPicPr>
          <p:cNvPr id="9218" name="Picture 2" descr="http://content.mycutegraphics.com/graphics/space/boy-astronaut-float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2895600"/>
            <a:ext cx="1575054" cy="2187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177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76400" y="990600"/>
            <a:ext cx="607906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SATS – Year 2</a:t>
            </a: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2 x Reading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1 x </a:t>
            </a:r>
            <a:r>
              <a:rPr lang="en-GB" sz="3600" dirty="0">
                <a:latin typeface="Arial" panose="020B0604020202020204" pitchFamily="34" charset="0"/>
                <a:cs typeface="Arial" panose="020B0604020202020204" pitchFamily="34" charset="0"/>
              </a:rPr>
              <a:t>S</a:t>
            </a:r>
            <a:r>
              <a:rPr lang="en-GB" sz="3600" dirty="0" smtClean="0">
                <a:latin typeface="Arial" panose="020B0604020202020204" pitchFamily="34" charset="0"/>
                <a:cs typeface="Arial" panose="020B0604020202020204" pitchFamily="34" charset="0"/>
              </a:rPr>
              <a:t>pelling</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1 x </a:t>
            </a:r>
            <a:r>
              <a:rPr lang="en-GB" sz="3600" dirty="0" err="1" smtClean="0">
                <a:latin typeface="Arial" panose="020B0604020202020204" pitchFamily="34" charset="0"/>
                <a:cs typeface="Arial" panose="020B0604020202020204" pitchFamily="34" charset="0"/>
              </a:rPr>
              <a:t>SPaG</a:t>
            </a: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2 x Maths </a:t>
            </a:r>
            <a:endParaRPr lang="en-GB" sz="3600" dirty="0">
              <a:latin typeface="Century Gothic" panose="020B0502020202020204" pitchFamily="34" charset="0"/>
            </a:endParaRPr>
          </a:p>
        </p:txBody>
      </p:sp>
      <p:pic>
        <p:nvPicPr>
          <p:cNvPr id="8194" name="Picture 2" descr="http://images.clipartpanda.com/test-clip-art-k148356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3200400"/>
            <a:ext cx="2491154"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1595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2819400"/>
            <a:ext cx="638386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What can you do to help?</a:t>
            </a: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a:latin typeface="Arial" panose="020B0604020202020204" pitchFamily="34" charset="0"/>
                <a:cs typeface="Arial" panose="020B0604020202020204" pitchFamily="34" charset="0"/>
              </a:rPr>
              <a:t/>
            </a:r>
            <a:br>
              <a:rPr lang="en-GB" sz="3600" u="sng" dirty="0">
                <a:latin typeface="Arial" panose="020B0604020202020204" pitchFamily="34" charset="0"/>
                <a:cs typeface="Arial" panose="020B0604020202020204" pitchFamily="34" charset="0"/>
              </a:rPr>
            </a:br>
            <a:r>
              <a:rPr lang="en-GB" sz="3100" u="sng" dirty="0" smtClean="0">
                <a:latin typeface="Arial" panose="020B0604020202020204" pitchFamily="34" charset="0"/>
                <a:cs typeface="Arial" panose="020B0604020202020204" pitchFamily="34" charset="0"/>
              </a:rPr>
              <a:t>Reading</a:t>
            </a:r>
            <a:r>
              <a:rPr lang="en-GB" sz="3100" dirty="0" smtClean="0">
                <a:latin typeface="Arial" panose="020B0604020202020204" pitchFamily="34" charset="0"/>
                <a:cs typeface="Arial" panose="020B0604020202020204" pitchFamily="34" charset="0"/>
              </a:rPr>
              <a:t> – every day!!</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u="sng" dirty="0" smtClean="0">
                <a:latin typeface="Arial" panose="020B0604020202020204" pitchFamily="34" charset="0"/>
                <a:cs typeface="Arial" panose="020B0604020202020204" pitchFamily="34" charset="0"/>
              </a:rPr>
              <a:t>Maths</a:t>
            </a:r>
            <a:r>
              <a:rPr lang="en-GB" sz="3100" dirty="0" smtClean="0">
                <a:latin typeface="Arial" panose="020B0604020202020204" pitchFamily="34" charset="0"/>
                <a:cs typeface="Arial" panose="020B0604020202020204" pitchFamily="34" charset="0"/>
              </a:rPr>
              <a:t> – Mathletics</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t>
            </a:r>
            <a:r>
              <a:rPr lang="en-GB" sz="3100" dirty="0" smtClean="0">
                <a:latin typeface="Arial" panose="020B0604020202020204" pitchFamily="34" charset="0"/>
                <a:cs typeface="Arial" panose="020B0604020202020204" pitchFamily="34" charset="0"/>
              </a:rPr>
              <a:t> - bonds to 10 / 20</a:t>
            </a:r>
            <a:br>
              <a:rPr lang="en-GB" sz="31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	  - doubles to 20 </a:t>
            </a:r>
            <a:br>
              <a:rPr lang="en-GB" sz="31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           -  Multiplication 2,5,10 &amp; 3,4</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u="sng" dirty="0" smtClean="0">
                <a:latin typeface="Arial" panose="020B0604020202020204" pitchFamily="34" charset="0"/>
                <a:cs typeface="Arial" panose="020B0604020202020204" pitchFamily="34" charset="0"/>
              </a:rPr>
              <a:t>Spellings</a:t>
            </a:r>
            <a:r>
              <a:rPr lang="en-GB" sz="3100" dirty="0" smtClean="0">
                <a:latin typeface="Arial" panose="020B0604020202020204" pitchFamily="34" charset="0"/>
                <a:cs typeface="Arial" panose="020B0604020202020204" pitchFamily="34" charset="0"/>
              </a:rPr>
              <a:t> – Spelling Shed </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t>
            </a:r>
            <a:r>
              <a:rPr lang="en-GB" sz="3100" dirty="0" smtClean="0">
                <a:latin typeface="Arial" panose="020B0604020202020204" pitchFamily="34" charset="0"/>
                <a:cs typeface="Arial" panose="020B0604020202020204" pitchFamily="34" charset="0"/>
              </a:rPr>
              <a:t>       - Common Exception words</a:t>
            </a:r>
            <a:endParaRPr lang="en-GB" sz="3100" dirty="0">
              <a:latin typeface="Century Gothic" panose="020B0502020202020204" pitchFamily="34" charset="0"/>
            </a:endParaRPr>
          </a:p>
        </p:txBody>
      </p:sp>
      <p:pic>
        <p:nvPicPr>
          <p:cNvPr id="4098" name="Picture 2" descr="http://images.clipartpanda.com/english-clipart-english-class-clipart-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7400" y="1905000"/>
            <a:ext cx="1917700" cy="1356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9097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762000"/>
            <a:ext cx="7162800" cy="4031873"/>
          </a:xfrm>
          <a:prstGeom prst="rect">
            <a:avLst/>
          </a:prstGeom>
        </p:spPr>
        <p:txBody>
          <a:bodyPr wrap="square">
            <a:spAutoFit/>
          </a:bodyPr>
          <a:lstStyle/>
          <a:p>
            <a:pPr algn="ctr"/>
            <a:r>
              <a:rPr lang="en-US" sz="2800" b="1" u="sng" dirty="0" smtClean="0">
                <a:latin typeface="Arial" panose="020B0604020202020204" pitchFamily="34" charset="0"/>
                <a:cs typeface="Arial" panose="020B0604020202020204" pitchFamily="34" charset="0"/>
              </a:rPr>
              <a:t>Safeguarding</a:t>
            </a:r>
          </a:p>
          <a:p>
            <a:endParaRPr lang="en-US" sz="2800" b="1" u="sng"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We aim to ensure that all children feel safe and well cared for at Foxton Primary School. As a school, we follow set guidance in line with ‘Keeping Children Safe in Education’ (KCSIE) and follow our Child Protection and Safeguarding Policy. Our Designated Safeguarding Lead (DSL) is </a:t>
            </a:r>
            <a:r>
              <a:rPr lang="en-US" sz="2000" dirty="0" err="1">
                <a:latin typeface="Arial" panose="020B0604020202020204" pitchFamily="34" charset="0"/>
                <a:cs typeface="Arial" panose="020B0604020202020204" pitchFamily="34" charset="0"/>
              </a:rPr>
              <a:t>Mrs</a:t>
            </a:r>
            <a:r>
              <a:rPr lang="en-US" sz="2000" dirty="0">
                <a:latin typeface="Arial" panose="020B0604020202020204" pitchFamily="34" charset="0"/>
                <a:cs typeface="Arial" panose="020B0604020202020204" pitchFamily="34" charset="0"/>
              </a:rPr>
              <a:t> Muir, along with </a:t>
            </a:r>
            <a:r>
              <a:rPr lang="en-US" sz="2000" dirty="0" err="1">
                <a:latin typeface="Arial" panose="020B0604020202020204" pitchFamily="34" charset="0"/>
                <a:cs typeface="Arial" panose="020B0604020202020204" pitchFamily="34" charset="0"/>
              </a:rPr>
              <a:t>Mrs</a:t>
            </a:r>
            <a:r>
              <a:rPr lang="en-US" sz="2000" dirty="0">
                <a:latin typeface="Arial" panose="020B0604020202020204" pitchFamily="34" charset="0"/>
                <a:cs typeface="Arial" panose="020B0604020202020204" pitchFamily="34" charset="0"/>
              </a:rPr>
              <a:t> Brooks and </a:t>
            </a:r>
            <a:r>
              <a:rPr lang="en-US" sz="2000" dirty="0" err="1">
                <a:latin typeface="Arial" panose="020B0604020202020204" pitchFamily="34" charset="0"/>
                <a:cs typeface="Arial" panose="020B0604020202020204" pitchFamily="34" charset="0"/>
              </a:rPr>
              <a:t>Ms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D’Heudieres</a:t>
            </a:r>
            <a:r>
              <a:rPr lang="en-US" sz="2000" dirty="0">
                <a:latin typeface="Arial" panose="020B0604020202020204" pitchFamily="34" charset="0"/>
                <a:cs typeface="Arial" panose="020B0604020202020204" pitchFamily="34" charset="0"/>
              </a:rPr>
              <a:t> who are DDSLs. For more information – please see</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dirty="0">
                <a:solidFill>
                  <a:srgbClr val="FF0000"/>
                </a:solidFill>
                <a:latin typeface="Arial" panose="020B0604020202020204" pitchFamily="34" charset="0"/>
                <a:cs typeface="Arial" panose="020B0604020202020204" pitchFamily="34" charset="0"/>
              </a:rPr>
              <a:t>https://www.foxtonprimary.co.uk/page/?title=Safeguarding+Information+for+Parents&amp;pid=319</a:t>
            </a:r>
          </a:p>
        </p:txBody>
      </p:sp>
    </p:spTree>
    <p:extLst>
      <p:ext uri="{BB962C8B-B14F-4D97-AF65-F5344CB8AC3E}">
        <p14:creationId xmlns:p14="http://schemas.microsoft.com/office/powerpoint/2010/main" val="12952507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751344"/>
            <a:ext cx="7467600" cy="5386090"/>
          </a:xfrm>
          <a:prstGeom prst="rect">
            <a:avLst/>
          </a:prstGeom>
        </p:spPr>
        <p:txBody>
          <a:bodyPr wrap="square">
            <a:spAutoFit/>
          </a:bodyPr>
          <a:lstStyle/>
          <a:p>
            <a:r>
              <a:rPr lang="en-US" sz="3200" u="sng" dirty="0">
                <a:latin typeface="Arial" panose="020B0604020202020204" pitchFamily="34" charset="0"/>
                <a:cs typeface="Arial" panose="020B0604020202020204" pitchFamily="34" charset="0"/>
              </a:rPr>
              <a:t>Keeping children safe online at </a:t>
            </a:r>
            <a:r>
              <a:rPr lang="en-US" sz="3200" u="sng" dirty="0" smtClean="0">
                <a:latin typeface="Arial" panose="020B0604020202020204" pitchFamily="34" charset="0"/>
                <a:cs typeface="Arial" panose="020B0604020202020204" pitchFamily="34" charset="0"/>
              </a:rPr>
              <a:t>Foxton</a:t>
            </a:r>
          </a:p>
          <a:p>
            <a:endParaRPr lang="en-US" sz="2800" u="sng"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Keeping children safe online is a very important part of our teaching and learning at Foxton. Please follow the link below which leads directly to our website. Here you will find more information about our aims, the four key categories of risk (Content, Contact, Conduct and Commerce), filtering and monitoring and our Online Safety Policy.</a:t>
            </a:r>
          </a:p>
          <a:p>
            <a:r>
              <a:rPr lang="en-US" sz="2000" dirty="0">
                <a:solidFill>
                  <a:srgbClr val="FF0000"/>
                </a:solidFill>
                <a:latin typeface="Arial" panose="020B0604020202020204" pitchFamily="34" charset="0"/>
                <a:cs typeface="Arial" panose="020B0604020202020204" pitchFamily="34" charset="0"/>
              </a:rPr>
              <a:t>https://www.foxtonprimary.co.uk/page/?title=Online+Safety&amp;pid=326</a:t>
            </a:r>
          </a:p>
          <a:p>
            <a:r>
              <a:rPr lang="en-US" sz="2000" dirty="0">
                <a:latin typeface="Arial" panose="020B0604020202020204" pitchFamily="34" charset="0"/>
                <a:cs typeface="Arial" panose="020B0604020202020204" pitchFamily="34" charset="0"/>
              </a:rPr>
              <a:t>You will also find additional links for parents and families, including guidance and resources to support families about staying safe online, these resources also include short video clips.</a:t>
            </a:r>
          </a:p>
          <a:p>
            <a:r>
              <a:rPr lang="en-US" sz="2000" dirty="0">
                <a:solidFill>
                  <a:srgbClr val="FF0000"/>
                </a:solidFill>
                <a:latin typeface="Arial" panose="020B0604020202020204" pitchFamily="34" charset="0"/>
                <a:cs typeface="Arial" panose="020B0604020202020204" pitchFamily="34" charset="0"/>
              </a:rPr>
              <a:t>https://www.foxtonprimary.co.uk/page/?title=Online+Safety%3A+additional+links+for+parents+and+families&amp;pid=126</a:t>
            </a:r>
          </a:p>
        </p:txBody>
      </p:sp>
    </p:spTree>
    <p:extLst>
      <p:ext uri="{BB962C8B-B14F-4D97-AF65-F5344CB8AC3E}">
        <p14:creationId xmlns:p14="http://schemas.microsoft.com/office/powerpoint/2010/main" val="1438796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685800"/>
            <a:ext cx="7620000" cy="5519716"/>
          </a:xfrm>
          <a:prstGeom prst="rect">
            <a:avLst/>
          </a:prstGeom>
        </p:spPr>
        <p:txBody>
          <a:bodyPr wrap="square">
            <a:spAutoFit/>
          </a:bodyPr>
          <a:lstStyle/>
          <a:p>
            <a:pPr algn="ctr">
              <a:lnSpc>
                <a:spcPct val="107000"/>
              </a:lnSpc>
              <a:spcAft>
                <a:spcPts val="800"/>
              </a:spcAft>
            </a:pPr>
            <a:r>
              <a:rPr lang="en-GB" sz="2800" b="1" u="sng" dirty="0">
                <a:latin typeface="Arial" panose="020B0604020202020204" pitchFamily="34" charset="0"/>
                <a:ea typeface="Calibri" panose="020F0502020204030204" pitchFamily="34" charset="0"/>
                <a:cs typeface="Arial" panose="020B0604020202020204" pitchFamily="34" charset="0"/>
              </a:rPr>
              <a:t>County </a:t>
            </a:r>
            <a:r>
              <a:rPr lang="en-GB" sz="2800" b="1" u="sng" dirty="0" smtClean="0">
                <a:latin typeface="Arial" panose="020B0604020202020204" pitchFamily="34" charset="0"/>
                <a:ea typeface="Calibri" panose="020F0502020204030204" pitchFamily="34" charset="0"/>
                <a:cs typeface="Arial" panose="020B0604020202020204" pitchFamily="34" charset="0"/>
              </a:rPr>
              <a:t>Lines</a:t>
            </a:r>
            <a:endParaRPr lang="en-GB" sz="2800" b="1" u="sng" dirty="0">
              <a:latin typeface="Arial" panose="020B0604020202020204" pitchFamily="34" charset="0"/>
              <a:ea typeface="Calibri" panose="020F0502020204030204" pitchFamily="34" charset="0"/>
              <a:cs typeface="Arial" panose="020B0604020202020204" pitchFamily="34" charset="0"/>
            </a:endParaRPr>
          </a:p>
          <a:p>
            <a:pPr>
              <a:lnSpc>
                <a:spcPct val="107000"/>
              </a:lnSpc>
              <a:spcBef>
                <a:spcPts val="1200"/>
              </a:spcBef>
              <a:spcAft>
                <a:spcPts val="1200"/>
              </a:spcAft>
            </a:pPr>
            <a:r>
              <a:rPr lang="en-GB" sz="2000" dirty="0">
                <a:latin typeface="Arial" panose="020B0604020202020204" pitchFamily="34" charset="0"/>
                <a:ea typeface="Times New Roman" panose="02020603050405020304" pitchFamily="18" charset="0"/>
                <a:cs typeface="Arial" panose="020B0604020202020204" pitchFamily="34" charset="0"/>
              </a:rPr>
              <a:t>A term which you may have heard recently is a term called County Lines. </a:t>
            </a:r>
            <a:r>
              <a:rPr lang="en-GB" sz="2000" dirty="0" smtClean="0">
                <a:latin typeface="Arial" panose="020B0604020202020204" pitchFamily="34" charset="0"/>
                <a:ea typeface="Times New Roman" panose="02020603050405020304" pitchFamily="18" charset="0"/>
                <a:cs typeface="Arial" panose="020B0604020202020204" pitchFamily="34" charset="0"/>
              </a:rPr>
              <a:t>This is </a:t>
            </a:r>
            <a:r>
              <a:rPr lang="en-GB" sz="2000" dirty="0">
                <a:latin typeface="Arial" panose="020B0604020202020204" pitchFamily="34" charset="0"/>
                <a:ea typeface="Times New Roman" panose="02020603050405020304" pitchFamily="18" charset="0"/>
                <a:cs typeface="Arial" panose="020B0604020202020204" pitchFamily="34" charset="0"/>
              </a:rPr>
              <a:t>also a part of the training that all staff have at the beginning of a new academic year, along with Safeguarding and Child Protection. This year, there has been a stronger focus on this as it has become more prominent within schools, especially Secondary Schools. </a:t>
            </a:r>
            <a:endParaRPr lang="en-GB" sz="20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County lines is a term used to describe gangs and organised criminal networks involved in exporting illegal drugs using dedicated mobile phone lines or other form of “deal line”.</a:t>
            </a:r>
          </a:p>
          <a:p>
            <a:pPr>
              <a:lnSpc>
                <a:spcPct val="107000"/>
              </a:lnSpc>
              <a:spcAft>
                <a:spcPts val="800"/>
              </a:spcAft>
            </a:pPr>
            <a:r>
              <a:rPr lang="en-GB" sz="2000" dirty="0">
                <a:latin typeface="Arial" panose="020B0604020202020204" pitchFamily="34" charset="0"/>
                <a:ea typeface="Calibri" panose="020F0502020204030204" pitchFamily="34" charset="0"/>
                <a:cs typeface="Arial" panose="020B0604020202020204" pitchFamily="34" charset="0"/>
              </a:rPr>
              <a:t>This is a video link, for parents and families which explains more about County Lines.</a:t>
            </a:r>
          </a:p>
          <a:p>
            <a:pPr>
              <a:lnSpc>
                <a:spcPct val="107000"/>
              </a:lnSpc>
              <a:spcAft>
                <a:spcPts val="800"/>
              </a:spcAft>
            </a:pPr>
            <a:r>
              <a:rPr lang="en-GB" sz="2000" u="sng" dirty="0">
                <a:solidFill>
                  <a:srgbClr val="0070C0"/>
                </a:solidFill>
                <a:latin typeface="Arial" panose="020B0604020202020204" pitchFamily="34" charset="0"/>
                <a:ea typeface="Calibri" panose="020F0502020204030204" pitchFamily="34" charset="0"/>
                <a:cs typeface="Arial" panose="020B0604020202020204" pitchFamily="34" charset="0"/>
                <a:hlinkClick r:id="rId2"/>
              </a:rPr>
              <a:t>https://youtu.be/DdYq2dhQ3qc</a:t>
            </a:r>
            <a:endParaRPr lang="en-GB" sz="20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99472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133600"/>
            <a:ext cx="6079069" cy="3005665"/>
          </a:xfrm>
        </p:spPr>
        <p:txBody>
          <a:bodyPr>
            <a:normAutofit fontScale="90000"/>
          </a:bodyPr>
          <a:lstStyle/>
          <a:p>
            <a:pPr algn="l"/>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
            </a:r>
            <a:br>
              <a:rPr lang="en-GB" sz="2800" dirty="0">
                <a:latin typeface="Arial" panose="020B0604020202020204" pitchFamily="34" charset="0"/>
                <a:cs typeface="Arial" panose="020B0604020202020204" pitchFamily="34" charset="0"/>
              </a:rPr>
            </a:br>
            <a:r>
              <a:rPr lang="en-GB" sz="2800" dirty="0" smtClean="0">
                <a:latin typeface="Arial" panose="020B0604020202020204" pitchFamily="34" charset="0"/>
                <a:cs typeface="Arial" panose="020B0604020202020204" pitchFamily="34" charset="0"/>
              </a:rPr>
              <a:t/>
            </a:r>
            <a:br>
              <a:rPr lang="en-GB" sz="2800" dirty="0" smtClean="0">
                <a:latin typeface="Arial" panose="020B0604020202020204" pitchFamily="34" charset="0"/>
                <a:cs typeface="Arial" panose="020B0604020202020204" pitchFamily="34" charset="0"/>
              </a:rPr>
            </a:br>
            <a:r>
              <a:rPr lang="en-GB" sz="3600" u="sng" dirty="0" smtClean="0">
                <a:latin typeface="Arial" panose="020B0604020202020204" pitchFamily="34" charset="0"/>
                <a:cs typeface="Arial" panose="020B0604020202020204" pitchFamily="34" charset="0"/>
              </a:rPr>
              <a:t>How is my child getting on?</a:t>
            </a:r>
            <a:br>
              <a:rPr lang="en-GB" sz="3600" u="sng" dirty="0" smtClean="0">
                <a:latin typeface="Arial" panose="020B0604020202020204" pitchFamily="34" charset="0"/>
                <a:cs typeface="Arial" panose="020B0604020202020204" pitchFamily="34" charset="0"/>
              </a:rPr>
            </a:br>
            <a:r>
              <a:rPr lang="en-GB" sz="3600" u="sng" dirty="0">
                <a:latin typeface="Arial" panose="020B0604020202020204" pitchFamily="34" charset="0"/>
                <a:cs typeface="Arial" panose="020B0604020202020204" pitchFamily="34" charset="0"/>
              </a:rPr>
              <a:t/>
            </a:r>
            <a:br>
              <a:rPr lang="en-GB" sz="3600" u="sng" dirty="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Parents Evening</a:t>
            </a:r>
            <a:br>
              <a:rPr lang="en-GB" sz="31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Mon 6</a:t>
            </a:r>
            <a:r>
              <a:rPr lang="en-GB" sz="3100" baseline="30000" dirty="0" smtClean="0">
                <a:latin typeface="Arial" panose="020B0604020202020204" pitchFamily="34" charset="0"/>
                <a:cs typeface="Arial" panose="020B0604020202020204" pitchFamily="34" charset="0"/>
              </a:rPr>
              <a:t>th</a:t>
            </a:r>
            <a:r>
              <a:rPr lang="en-GB" sz="3100" dirty="0" smtClean="0">
                <a:latin typeface="Arial" panose="020B0604020202020204" pitchFamily="34" charset="0"/>
                <a:cs typeface="Arial" panose="020B0604020202020204" pitchFamily="34" charset="0"/>
              </a:rPr>
              <a:t> &amp; Wed 8</a:t>
            </a:r>
            <a:r>
              <a:rPr lang="en-GB" sz="3100" baseline="30000" dirty="0" smtClean="0">
                <a:latin typeface="Arial" panose="020B0604020202020204" pitchFamily="34" charset="0"/>
                <a:cs typeface="Arial" panose="020B0604020202020204" pitchFamily="34" charset="0"/>
              </a:rPr>
              <a:t>th</a:t>
            </a:r>
            <a:r>
              <a:rPr lang="en-GB" sz="3100" dirty="0" smtClean="0">
                <a:latin typeface="Arial" panose="020B0604020202020204" pitchFamily="34" charset="0"/>
                <a:cs typeface="Arial" panose="020B0604020202020204" pitchFamily="34" charset="0"/>
              </a:rPr>
              <a:t> November</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Any worries?</a:t>
            </a:r>
            <a:br>
              <a:rPr lang="en-GB" sz="31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Please talk to us. </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endParaRPr lang="en-GB" sz="3100" dirty="0">
              <a:latin typeface="Century Gothic" panose="020B0502020202020204" pitchFamily="34" charset="0"/>
            </a:endParaRPr>
          </a:p>
        </p:txBody>
      </p:sp>
      <p:pic>
        <p:nvPicPr>
          <p:cNvPr id="2050" name="Picture 2" descr="https://www.partnersforpubliced.org/uploadedImages/External_Sites/Partners_for_Public_Education/Partners_Post/WorriedParen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3657600"/>
            <a:ext cx="2755900" cy="190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29359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cdn.xl.thumbs.canstockphoto.com/canstock13544893.jpg"/>
          <p:cNvPicPr>
            <a:picLocks noChangeAspect="1" noChangeArrowheads="1"/>
          </p:cNvPicPr>
          <p:nvPr/>
        </p:nvPicPr>
        <p:blipFill rotWithShape="1">
          <a:blip r:embed="rId2">
            <a:extLst>
              <a:ext uri="{28A0092B-C50C-407E-A947-70E740481C1C}">
                <a14:useLocalDpi xmlns:a14="http://schemas.microsoft.com/office/drawing/2010/main" val="0"/>
              </a:ext>
            </a:extLst>
          </a:blip>
          <a:srcRect b="11136"/>
          <a:stretch/>
        </p:blipFill>
        <p:spPr bwMode="auto">
          <a:xfrm>
            <a:off x="2083063" y="1905000"/>
            <a:ext cx="4737824" cy="2708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1618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259</TotalTime>
  <Words>738</Words>
  <Application>Microsoft Office PowerPoint</Application>
  <PresentationFormat>On-screen Show (4:3)</PresentationFormat>
  <Paragraphs>31</Paragraphs>
  <Slides>17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Brush Script MT</vt:lpstr>
      <vt:lpstr>Calibri</vt:lpstr>
      <vt:lpstr>Century Gothic</vt:lpstr>
      <vt:lpstr>Constantia</vt:lpstr>
      <vt:lpstr>Franklin Gothic Book</vt:lpstr>
      <vt:lpstr>Rage Italic</vt:lpstr>
      <vt:lpstr>Times New Roman</vt:lpstr>
      <vt:lpstr>Pushpin</vt:lpstr>
      <vt:lpstr>Class 2 Meet the teacher  2023 </vt:lpstr>
      <vt:lpstr>  Mrs Smith – Class Teacher  Mrs Stanford/ Mrs VB (Tues) – Teaching Assistants   Mr Udin – PPA Cover (Friday pm)  Mrs Stanford/ Mrs Zeynep – Interventions </vt:lpstr>
      <vt:lpstr>PowerPoint Presentation</vt:lpstr>
      <vt:lpstr>          Daily Routine   8.50 – Teachers go onto playground  8.55 – Bell rung and children line up  9.00 – Register taken  9.05 – Morning lessons begin 12.00 – Lunch  1.00 – Afternoon lessons begin 3.15 – Home time! </vt:lpstr>
      <vt:lpstr>         Morning Lessons Phonics English (Mondays - Guided Reading) Play time Assembly Maths  Lunch</vt:lpstr>
      <vt:lpstr>        Snacks and Lunch  Fruit is provided Healthy snacks please Bring a water bottle </vt:lpstr>
      <vt:lpstr>         Afternoon Lessons   History/Geography and PE Art / DT and Library session Science &amp; Computing RE &amp; Music PSHE and PE </vt:lpstr>
      <vt:lpstr>       PE  Monday and Friday afternoons  PE kit is needed in school every day (white t-shirt, shorts, socks)  Plimsolls or trainers – no laces   No earrings and hair tied back</vt:lpstr>
      <vt:lpstr>PowerPoint Presentation</vt:lpstr>
      <vt:lpstr>       Topics and Extended Homework  London / Great Fire of London Space / Moon landing Dinosaurs Animals Castles  Seaside</vt:lpstr>
      <vt:lpstr>      SATS – Year 2 2 x Reading  1 x Spelling 1 x SPaG 2 x Maths </vt:lpstr>
      <vt:lpstr>       What can you do to help?  Reading – every day!!  Maths – Mathletics    - bonds to 10 / 20    - doubles to 20             -  Multiplication 2,5,10 &amp; 3,4  Spellings – Spelling Shed          - Common Exception words</vt:lpstr>
      <vt:lpstr>PowerPoint Presentation</vt:lpstr>
      <vt:lpstr>PowerPoint Presentation</vt:lpstr>
      <vt:lpstr>PowerPoint Presentation</vt:lpstr>
      <vt:lpstr>       How is my child getting on?  Parents Evening Mon 6th &amp; Wed 8th November  Any worries? Please talk to us.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2</dc:title>
  <dc:creator>Lynne Brooks</dc:creator>
  <cp:lastModifiedBy>Smith Alison</cp:lastModifiedBy>
  <cp:revision>45</cp:revision>
  <dcterms:created xsi:type="dcterms:W3CDTF">2006-08-16T00:00:00Z</dcterms:created>
  <dcterms:modified xsi:type="dcterms:W3CDTF">2023-09-18T16:25:59Z</dcterms:modified>
</cp:coreProperties>
</file>