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8" r:id="rId2"/>
    <p:sldId id="257" r:id="rId3"/>
    <p:sldId id="290" r:id="rId4"/>
    <p:sldId id="258" r:id="rId5"/>
    <p:sldId id="291" r:id="rId6"/>
    <p:sldId id="260" r:id="rId7"/>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49" d="100"/>
          <a:sy n="49" d="100"/>
        </p:scale>
        <p:origin x="2128" y="36"/>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smtClean="0"/>
              <a:t>Key</a:t>
            </a:r>
            <a:r>
              <a:rPr lang="en-US" baseline="0" dirty="0" smtClean="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smtClean="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smtClean="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p:txBody>
      </p:sp>
      <p:pic>
        <p:nvPicPr>
          <p:cNvPr id="16" name="Picture 4"/>
          <p:cNvPicPr>
            <a:picLocks noChangeAspect="1" noChangeArrowheads="1"/>
          </p:cNvPicPr>
          <p:nvPr userDrawn="1"/>
        </p:nvPicPr>
        <p:blipFill>
          <a:blip r:embed="rId2" cstate="print"/>
          <a:srcRect/>
          <a:stretch>
            <a:fillRect/>
          </a:stretch>
        </p:blipFill>
        <p:spPr bwMode="auto">
          <a:xfrm>
            <a:off x="114350" y="135203"/>
            <a:ext cx="1505296" cy="1469700"/>
          </a:xfrm>
          <a:prstGeom prst="rect">
            <a:avLst/>
          </a:prstGeom>
          <a:noFill/>
          <a:ln w="9525">
            <a:noFill/>
            <a:miter lim="800000"/>
            <a:headEnd/>
            <a:tailEnd/>
          </a:ln>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25/11/2020</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t>
            </a:r>
            <a:r>
              <a:rPr lang="en-GB" smtClean="0"/>
              <a:t>Autumn </a:t>
            </a:r>
            <a:endParaRPr lang="en-GB" dirty="0"/>
          </a:p>
        </p:txBody>
      </p:sp>
      <p:sp>
        <p:nvSpPr>
          <p:cNvPr id="3" name="Text Placeholder 2"/>
          <p:cNvSpPr>
            <a:spLocks noGrp="1"/>
          </p:cNvSpPr>
          <p:nvPr>
            <p:ph type="body" sz="quarter" idx="11"/>
          </p:nvPr>
        </p:nvSpPr>
        <p:spPr/>
        <p:txBody>
          <a:bodyPr/>
          <a:lstStyle/>
          <a:p>
            <a:r>
              <a:rPr lang="en-GB" dirty="0" smtClean="0"/>
              <a:t>I know number bonds to 20.</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Use </a:t>
            </a:r>
            <a:r>
              <a:rPr lang="en-GB" altLang="en-US" u="sng" dirty="0">
                <a:ea typeface="Calibri" pitchFamily="34" charset="0"/>
                <a:cs typeface="Times New Roman" pitchFamily="18" charset="0"/>
              </a:rPr>
              <a:t>what you already </a:t>
            </a:r>
            <a:r>
              <a:rPr lang="en-GB" altLang="en-US" u="sng" dirty="0" smtClean="0">
                <a:ea typeface="Calibri" pitchFamily="34" charset="0"/>
                <a:cs typeface="Times New Roman" pitchFamily="18" charset="0"/>
              </a:rPr>
              <a:t>know </a:t>
            </a:r>
            <a:r>
              <a:rPr lang="en-GB" altLang="en-US" dirty="0" smtClean="0">
                <a:ea typeface="Calibri" pitchFamily="34" charset="0"/>
                <a:cs typeface="Times New Roman" pitchFamily="18" charset="0"/>
              </a:rPr>
              <a:t>– Use number bonds to 10 (e.g. 7 + 3 = 10) to work out related number bonds to 20 (e.g. 17 + 3 = 20).</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Use practical resources</a:t>
            </a:r>
            <a:r>
              <a:rPr lang="en-GB" altLang="en-US" dirty="0" smtClean="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Make a poster</a:t>
            </a:r>
            <a:r>
              <a:rPr lang="en-GB" altLang="en-US" dirty="0" smtClean="0">
                <a:cs typeface="Times New Roman" pitchFamily="18" charset="0"/>
              </a:rPr>
              <a:t> – We use </a:t>
            </a:r>
            <a:r>
              <a:rPr lang="en-GB" altLang="en-US" dirty="0" err="1" smtClean="0">
                <a:cs typeface="Times New Roman" pitchFamily="18" charset="0"/>
              </a:rPr>
              <a:t>Numicon</a:t>
            </a:r>
            <a:r>
              <a:rPr lang="en-GB" altLang="en-US" dirty="0" smtClean="0">
                <a:cs typeface="Times New Roman" pitchFamily="18" charset="0"/>
              </a:rPr>
              <a:t> at school. You can find pictures of the </a:t>
            </a:r>
            <a:r>
              <a:rPr lang="en-GB" altLang="en-US" dirty="0" err="1" smtClean="0">
                <a:cs typeface="Times New Roman" pitchFamily="18" charset="0"/>
              </a:rPr>
              <a:t>Numicon</a:t>
            </a:r>
            <a:r>
              <a:rPr lang="en-GB" altLang="en-US" dirty="0">
                <a:cs typeface="Times New Roman" pitchFamily="18" charset="0"/>
              </a:rPr>
              <a:t> shapes here</a:t>
            </a:r>
            <a:r>
              <a:rPr lang="en-GB" altLang="en-US" dirty="0" smtClean="0">
                <a:cs typeface="Times New Roman" pitchFamily="18" charset="0"/>
              </a:rPr>
              <a:t>: bit.ly/</a:t>
            </a:r>
            <a:r>
              <a:rPr lang="en-GB" altLang="en-US" dirty="0" err="1" smtClean="0">
                <a:cs typeface="Times New Roman" pitchFamily="18" charset="0"/>
              </a:rPr>
              <a:t>NumiconPictures</a:t>
            </a:r>
            <a:r>
              <a:rPr lang="en-GB" altLang="en-US" dirty="0" smtClean="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smtClean="0">
                <a:cs typeface="Times New Roman" pitchFamily="18" charset="0"/>
              </a:rPr>
              <a:t>Play games</a:t>
            </a:r>
            <a:r>
              <a:rPr lang="en-GB" altLang="en-US" dirty="0" smtClean="0">
                <a:cs typeface="Times New Roman" pitchFamily="18" charset="0"/>
              </a:rPr>
              <a:t> – You can play number bond pairs online at </a:t>
            </a:r>
            <a:r>
              <a:rPr lang="en-GB" altLang="en-US" dirty="0" smtClean="0">
                <a:cs typeface="Times New Roman" pitchFamily="18" charset="0"/>
                <a:hlinkClick r:id="rId2"/>
              </a:rPr>
              <a:t>www.conkermaths.com</a:t>
            </a:r>
            <a:r>
              <a:rPr lang="en-GB" altLang="en-US" dirty="0" smtClean="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20646"/>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smtClean="0">
                          <a:effectLst/>
                          <a:latin typeface="Calibri"/>
                          <a:ea typeface="Calibri"/>
                          <a:cs typeface="Times New Roman"/>
                        </a:rPr>
                        <a:t>0</a:t>
                      </a:r>
                      <a:r>
                        <a:rPr lang="en-GB" sz="1100" baseline="0" dirty="0" smtClean="0">
                          <a:effectLst/>
                          <a:latin typeface="Calibri"/>
                          <a:ea typeface="Calibri"/>
                          <a:cs typeface="Times New Roman"/>
                        </a:rPr>
                        <a:t> + 20 = 20</a:t>
                      </a:r>
                    </a:p>
                    <a:p>
                      <a:pPr algn="ctr">
                        <a:lnSpc>
                          <a:spcPct val="115000"/>
                        </a:lnSpc>
                        <a:spcAft>
                          <a:spcPts val="0"/>
                        </a:spcAft>
                      </a:pPr>
                      <a:r>
                        <a:rPr lang="en-GB" sz="1100" baseline="0" dirty="0" smtClean="0">
                          <a:effectLst/>
                          <a:latin typeface="Calibri"/>
                          <a:ea typeface="Calibri"/>
                          <a:cs typeface="Times New Roman"/>
                        </a:rPr>
                        <a:t>1 + 19 = 20</a:t>
                      </a:r>
                    </a:p>
                    <a:p>
                      <a:pPr algn="ctr">
                        <a:lnSpc>
                          <a:spcPct val="115000"/>
                        </a:lnSpc>
                        <a:spcAft>
                          <a:spcPts val="0"/>
                        </a:spcAft>
                      </a:pPr>
                      <a:r>
                        <a:rPr lang="en-GB" sz="1100" baseline="0" dirty="0" smtClean="0">
                          <a:effectLst/>
                          <a:latin typeface="Calibri"/>
                          <a:ea typeface="Calibri"/>
                          <a:cs typeface="Times New Roman"/>
                        </a:rPr>
                        <a:t>2 + 18 = 20</a:t>
                      </a:r>
                    </a:p>
                    <a:p>
                      <a:pPr algn="ctr">
                        <a:lnSpc>
                          <a:spcPct val="115000"/>
                        </a:lnSpc>
                        <a:spcAft>
                          <a:spcPts val="0"/>
                        </a:spcAft>
                      </a:pPr>
                      <a:r>
                        <a:rPr lang="en-GB" sz="1100" baseline="0" dirty="0" smtClean="0">
                          <a:effectLst/>
                          <a:latin typeface="Calibri"/>
                          <a:ea typeface="Calibri"/>
                          <a:cs typeface="Times New Roman"/>
                        </a:rPr>
                        <a:t>3 + 17 = 20</a:t>
                      </a:r>
                    </a:p>
                    <a:p>
                      <a:pPr algn="ctr">
                        <a:lnSpc>
                          <a:spcPct val="115000"/>
                        </a:lnSpc>
                        <a:spcAft>
                          <a:spcPts val="0"/>
                        </a:spcAft>
                      </a:pPr>
                      <a:r>
                        <a:rPr lang="en-GB" sz="1100" baseline="0" dirty="0" smtClean="0">
                          <a:effectLst/>
                          <a:latin typeface="Calibri"/>
                          <a:ea typeface="Calibri"/>
                          <a:cs typeface="Times New Roman"/>
                        </a:rPr>
                        <a:t>4 + 16 = 20</a:t>
                      </a:r>
                    </a:p>
                    <a:p>
                      <a:pPr algn="ctr">
                        <a:lnSpc>
                          <a:spcPct val="115000"/>
                        </a:lnSpc>
                        <a:spcAft>
                          <a:spcPts val="0"/>
                        </a:spcAft>
                      </a:pPr>
                      <a:r>
                        <a:rPr lang="en-GB" sz="1100" baseline="0" dirty="0" smtClean="0">
                          <a:effectLst/>
                          <a:latin typeface="Calibri"/>
                          <a:ea typeface="Calibri"/>
                          <a:cs typeface="Times New Roman"/>
                        </a:rPr>
                        <a:t>5 + 15 = 20</a:t>
                      </a:r>
                    </a:p>
                    <a:p>
                      <a:pPr algn="ctr">
                        <a:lnSpc>
                          <a:spcPct val="115000"/>
                        </a:lnSpc>
                        <a:spcAft>
                          <a:spcPts val="0"/>
                        </a:spcAft>
                      </a:pPr>
                      <a:r>
                        <a:rPr lang="en-GB" sz="1100" baseline="0" dirty="0" smtClean="0">
                          <a:effectLst/>
                          <a:latin typeface="Calibri"/>
                          <a:ea typeface="Calibri"/>
                          <a:cs typeface="Times New Roman"/>
                        </a:rPr>
                        <a:t>6 + 14 = 20</a:t>
                      </a:r>
                    </a:p>
                    <a:p>
                      <a:pPr algn="ctr">
                        <a:lnSpc>
                          <a:spcPct val="115000"/>
                        </a:lnSpc>
                        <a:spcAft>
                          <a:spcPts val="0"/>
                        </a:spcAft>
                      </a:pPr>
                      <a:r>
                        <a:rPr lang="en-GB" sz="1100" baseline="0" dirty="0" smtClean="0">
                          <a:effectLst/>
                          <a:latin typeface="Calibri"/>
                          <a:ea typeface="Calibri"/>
                          <a:cs typeface="Times New Roman"/>
                        </a:rPr>
                        <a:t>7 + 13 = 20</a:t>
                      </a:r>
                    </a:p>
                    <a:p>
                      <a:pPr algn="ctr">
                        <a:lnSpc>
                          <a:spcPct val="115000"/>
                        </a:lnSpc>
                        <a:spcAft>
                          <a:spcPts val="0"/>
                        </a:spcAft>
                      </a:pPr>
                      <a:r>
                        <a:rPr lang="en-GB" sz="1100" baseline="0" dirty="0" smtClean="0">
                          <a:effectLst/>
                          <a:latin typeface="Calibri"/>
                          <a:ea typeface="Calibri"/>
                          <a:cs typeface="Times New Roman"/>
                        </a:rPr>
                        <a:t>8 + 12 = 20</a:t>
                      </a:r>
                    </a:p>
                    <a:p>
                      <a:pPr algn="ctr">
                        <a:lnSpc>
                          <a:spcPct val="115000"/>
                        </a:lnSpc>
                        <a:spcAft>
                          <a:spcPts val="0"/>
                        </a:spcAft>
                      </a:pPr>
                      <a:r>
                        <a:rPr lang="en-GB" sz="1100" baseline="0" dirty="0" smtClean="0">
                          <a:effectLst/>
                          <a:latin typeface="Calibri"/>
                          <a:ea typeface="Calibri"/>
                          <a:cs typeface="Times New Roman"/>
                        </a:rPr>
                        <a:t>9 + 11 = 20</a:t>
                      </a:r>
                    </a:p>
                    <a:p>
                      <a:pPr algn="ctr">
                        <a:lnSpc>
                          <a:spcPct val="115000"/>
                        </a:lnSpc>
                        <a:spcAft>
                          <a:spcPts val="0"/>
                        </a:spcAft>
                      </a:pPr>
                      <a:r>
                        <a:rPr lang="en-GB" sz="1100" baseline="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19 + 1 = 20</a:t>
                      </a:r>
                    </a:p>
                    <a:p>
                      <a:pPr algn="ctr">
                        <a:lnSpc>
                          <a:spcPct val="115000"/>
                        </a:lnSpc>
                        <a:spcAft>
                          <a:spcPts val="0"/>
                        </a:spcAft>
                      </a:pPr>
                      <a:r>
                        <a:rPr lang="en-GB" sz="1100" dirty="0" smtClean="0">
                          <a:effectLst/>
                          <a:latin typeface="Calibri"/>
                          <a:ea typeface="Calibri"/>
                          <a:cs typeface="Times New Roman"/>
                        </a:rPr>
                        <a:t>18 + 2 = 20</a:t>
                      </a:r>
                    </a:p>
                    <a:p>
                      <a:pPr algn="ctr">
                        <a:lnSpc>
                          <a:spcPct val="115000"/>
                        </a:lnSpc>
                        <a:spcAft>
                          <a:spcPts val="0"/>
                        </a:spcAft>
                      </a:pPr>
                      <a:r>
                        <a:rPr lang="en-GB" sz="1100" dirty="0" smtClean="0">
                          <a:effectLst/>
                          <a:latin typeface="Calibri"/>
                          <a:ea typeface="Calibri"/>
                          <a:cs typeface="Times New Roman"/>
                        </a:rPr>
                        <a:t>17 + 3 = 20</a:t>
                      </a:r>
                    </a:p>
                    <a:p>
                      <a:pPr algn="ctr">
                        <a:lnSpc>
                          <a:spcPct val="115000"/>
                        </a:lnSpc>
                        <a:spcAft>
                          <a:spcPts val="0"/>
                        </a:spcAft>
                      </a:pPr>
                      <a:r>
                        <a:rPr lang="en-GB" sz="1100" dirty="0" smtClean="0">
                          <a:effectLst/>
                          <a:latin typeface="Calibri"/>
                          <a:ea typeface="Calibri"/>
                          <a:cs typeface="Times New Roman"/>
                        </a:rPr>
                        <a:t>16 + 4 = 20</a:t>
                      </a:r>
                    </a:p>
                    <a:p>
                      <a:pPr algn="ctr">
                        <a:lnSpc>
                          <a:spcPct val="115000"/>
                        </a:lnSpc>
                        <a:spcAft>
                          <a:spcPts val="0"/>
                        </a:spcAft>
                      </a:pPr>
                      <a:r>
                        <a:rPr lang="en-GB" sz="1100" dirty="0" smtClean="0">
                          <a:effectLst/>
                          <a:latin typeface="Calibri"/>
                          <a:ea typeface="Calibri"/>
                          <a:cs typeface="Times New Roman"/>
                        </a:rPr>
                        <a:t>15 + 5 = 20</a:t>
                      </a:r>
                    </a:p>
                    <a:p>
                      <a:pPr algn="ctr">
                        <a:lnSpc>
                          <a:spcPct val="115000"/>
                        </a:lnSpc>
                        <a:spcAft>
                          <a:spcPts val="0"/>
                        </a:spcAft>
                      </a:pPr>
                      <a:r>
                        <a:rPr lang="en-GB" sz="1100" dirty="0" smtClean="0">
                          <a:effectLst/>
                          <a:latin typeface="Calibri"/>
                          <a:ea typeface="Calibri"/>
                          <a:cs typeface="Times New Roman"/>
                        </a:rPr>
                        <a:t>14 + 6 = 20</a:t>
                      </a:r>
                    </a:p>
                    <a:p>
                      <a:pPr algn="ctr">
                        <a:lnSpc>
                          <a:spcPct val="115000"/>
                        </a:lnSpc>
                        <a:spcAft>
                          <a:spcPts val="0"/>
                        </a:spcAft>
                      </a:pPr>
                      <a:r>
                        <a:rPr lang="en-GB" sz="1100" dirty="0" smtClean="0">
                          <a:effectLst/>
                          <a:latin typeface="Calibri"/>
                          <a:ea typeface="Calibri"/>
                          <a:cs typeface="Times New Roman"/>
                        </a:rPr>
                        <a:t>13 + 7 = 20</a:t>
                      </a:r>
                    </a:p>
                    <a:p>
                      <a:pPr algn="ctr">
                        <a:lnSpc>
                          <a:spcPct val="115000"/>
                        </a:lnSpc>
                        <a:spcAft>
                          <a:spcPts val="0"/>
                        </a:spcAft>
                      </a:pPr>
                      <a:r>
                        <a:rPr lang="en-GB" sz="1100" dirty="0" smtClean="0">
                          <a:effectLst/>
                          <a:latin typeface="Calibri"/>
                          <a:ea typeface="Calibri"/>
                          <a:cs typeface="Times New Roman"/>
                        </a:rPr>
                        <a:t>12 + 8 = 20</a:t>
                      </a:r>
                    </a:p>
                    <a:p>
                      <a:pPr algn="ctr">
                        <a:lnSpc>
                          <a:spcPct val="115000"/>
                        </a:lnSpc>
                        <a:spcAft>
                          <a:spcPts val="0"/>
                        </a:spcAft>
                      </a:pPr>
                      <a:r>
                        <a:rPr lang="en-GB" sz="1100" dirty="0" smtClean="0">
                          <a:effectLst/>
                          <a:latin typeface="Calibri"/>
                          <a:ea typeface="Calibri"/>
                          <a:cs typeface="Times New Roman"/>
                        </a:rPr>
                        <a:t>11 + 9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0 = 20</a:t>
                      </a:r>
                    </a:p>
                    <a:p>
                      <a:pPr algn="ctr">
                        <a:lnSpc>
                          <a:spcPct val="115000"/>
                        </a:lnSpc>
                        <a:spcAft>
                          <a:spcPts val="0"/>
                        </a:spcAft>
                      </a:pPr>
                      <a:r>
                        <a:rPr lang="en-GB" sz="1100" dirty="0" smtClean="0">
                          <a:effectLst/>
                          <a:latin typeface="Calibri"/>
                          <a:ea typeface="Calibri"/>
                          <a:cs typeface="Times New Roman"/>
                        </a:rPr>
                        <a:t>20 – 1 = 19</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2 = 18</a:t>
                      </a:r>
                    </a:p>
                    <a:p>
                      <a:pPr algn="ctr">
                        <a:lnSpc>
                          <a:spcPct val="115000"/>
                        </a:lnSpc>
                        <a:spcAft>
                          <a:spcPts val="0"/>
                        </a:spcAft>
                      </a:pPr>
                      <a:r>
                        <a:rPr lang="en-GB" sz="1100" baseline="0" dirty="0" smtClean="0">
                          <a:effectLst/>
                          <a:latin typeface="Calibri"/>
                          <a:ea typeface="Calibri"/>
                          <a:cs typeface="Times New Roman"/>
                        </a:rPr>
                        <a:t>20 – 3 = 17</a:t>
                      </a:r>
                    </a:p>
                    <a:p>
                      <a:pPr algn="ctr">
                        <a:lnSpc>
                          <a:spcPct val="115000"/>
                        </a:lnSpc>
                        <a:spcAft>
                          <a:spcPts val="0"/>
                        </a:spcAft>
                      </a:pPr>
                      <a:r>
                        <a:rPr lang="en-GB" sz="1100" baseline="0" dirty="0" smtClean="0">
                          <a:effectLst/>
                          <a:latin typeface="Calibri"/>
                          <a:ea typeface="Calibri"/>
                          <a:cs typeface="Times New Roman"/>
                        </a:rPr>
                        <a:t>20 – 4 = 16</a:t>
                      </a:r>
                    </a:p>
                    <a:p>
                      <a:pPr algn="ctr">
                        <a:lnSpc>
                          <a:spcPct val="115000"/>
                        </a:lnSpc>
                        <a:spcAft>
                          <a:spcPts val="0"/>
                        </a:spcAft>
                      </a:pPr>
                      <a:r>
                        <a:rPr lang="en-GB" sz="1100" baseline="0" dirty="0" smtClean="0">
                          <a:effectLst/>
                          <a:latin typeface="Calibri"/>
                          <a:ea typeface="Calibri"/>
                          <a:cs typeface="Times New Roman"/>
                        </a:rPr>
                        <a:t>20 – 5 = 15</a:t>
                      </a:r>
                    </a:p>
                    <a:p>
                      <a:pPr algn="ctr">
                        <a:lnSpc>
                          <a:spcPct val="115000"/>
                        </a:lnSpc>
                        <a:spcAft>
                          <a:spcPts val="0"/>
                        </a:spcAft>
                      </a:pPr>
                      <a:r>
                        <a:rPr lang="en-GB" sz="1100" baseline="0" dirty="0" smtClean="0">
                          <a:effectLst/>
                          <a:latin typeface="Calibri"/>
                          <a:ea typeface="Calibri"/>
                          <a:cs typeface="Times New Roman"/>
                        </a:rPr>
                        <a:t>20 – 6 = 14</a:t>
                      </a:r>
                    </a:p>
                    <a:p>
                      <a:pPr algn="ctr">
                        <a:lnSpc>
                          <a:spcPct val="115000"/>
                        </a:lnSpc>
                        <a:spcAft>
                          <a:spcPts val="0"/>
                        </a:spcAft>
                      </a:pPr>
                      <a:r>
                        <a:rPr lang="en-GB" sz="1100" baseline="0" dirty="0" smtClean="0">
                          <a:effectLst/>
                          <a:latin typeface="Calibri"/>
                          <a:ea typeface="Calibri"/>
                          <a:cs typeface="Times New Roman"/>
                        </a:rPr>
                        <a:t>20 – 7 = 13</a:t>
                      </a:r>
                    </a:p>
                    <a:p>
                      <a:pPr algn="ctr">
                        <a:lnSpc>
                          <a:spcPct val="115000"/>
                        </a:lnSpc>
                        <a:spcAft>
                          <a:spcPts val="0"/>
                        </a:spcAft>
                      </a:pPr>
                      <a:r>
                        <a:rPr lang="en-GB" sz="1100" baseline="0" dirty="0" smtClean="0">
                          <a:effectLst/>
                          <a:latin typeface="Calibri"/>
                          <a:ea typeface="Calibri"/>
                          <a:cs typeface="Times New Roman"/>
                        </a:rPr>
                        <a:t>20 – 8 = 12</a:t>
                      </a:r>
                    </a:p>
                    <a:p>
                      <a:pPr algn="ctr">
                        <a:lnSpc>
                          <a:spcPct val="115000"/>
                        </a:lnSpc>
                        <a:spcAft>
                          <a:spcPts val="0"/>
                        </a:spcAft>
                      </a:pPr>
                      <a:r>
                        <a:rPr lang="en-GB" sz="1100" baseline="0" dirty="0" smtClean="0">
                          <a:effectLst/>
                          <a:latin typeface="Calibri"/>
                          <a:ea typeface="Calibri"/>
                          <a:cs typeface="Times New Roman"/>
                        </a:rPr>
                        <a:t>20 – 9 = 11</a:t>
                      </a:r>
                    </a:p>
                    <a:p>
                      <a:pPr algn="ctr">
                        <a:lnSpc>
                          <a:spcPct val="115000"/>
                        </a:lnSpc>
                        <a:spcAft>
                          <a:spcPts val="0"/>
                        </a:spcAft>
                      </a:pPr>
                      <a:r>
                        <a:rPr lang="en-GB" sz="1100" baseline="0" dirty="0" smtClean="0">
                          <a:effectLst/>
                          <a:latin typeface="Calibri"/>
                          <a:ea typeface="Calibri"/>
                          <a:cs typeface="Times New Roman"/>
                        </a:rPr>
                        <a:t>20 – 10 = 10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20 – 20 = 0</a:t>
                      </a:r>
                    </a:p>
                    <a:p>
                      <a:pPr algn="ctr">
                        <a:lnSpc>
                          <a:spcPct val="115000"/>
                        </a:lnSpc>
                        <a:spcAft>
                          <a:spcPts val="0"/>
                        </a:spcAft>
                      </a:pPr>
                      <a:r>
                        <a:rPr lang="en-GB" sz="1100" dirty="0" smtClean="0">
                          <a:effectLst/>
                          <a:latin typeface="Calibri"/>
                          <a:ea typeface="Calibri"/>
                          <a:cs typeface="Times New Roman"/>
                        </a:rPr>
                        <a:t>20</a:t>
                      </a:r>
                      <a:r>
                        <a:rPr lang="en-GB" sz="1100" baseline="0" dirty="0" smtClean="0">
                          <a:effectLst/>
                          <a:latin typeface="Calibri"/>
                          <a:ea typeface="Calibri"/>
                          <a:cs typeface="Times New Roman"/>
                        </a:rPr>
                        <a:t> – 19 = 1</a:t>
                      </a:r>
                    </a:p>
                    <a:p>
                      <a:pPr algn="ctr">
                        <a:lnSpc>
                          <a:spcPct val="115000"/>
                        </a:lnSpc>
                        <a:spcAft>
                          <a:spcPts val="0"/>
                        </a:spcAft>
                      </a:pPr>
                      <a:r>
                        <a:rPr lang="en-GB" sz="1100" baseline="0" dirty="0" smtClean="0">
                          <a:effectLst/>
                          <a:latin typeface="Calibri"/>
                          <a:ea typeface="Calibri"/>
                          <a:cs typeface="Times New Roman"/>
                        </a:rPr>
                        <a:t>20 – 18 = 2</a:t>
                      </a:r>
                    </a:p>
                    <a:p>
                      <a:pPr algn="ctr">
                        <a:lnSpc>
                          <a:spcPct val="115000"/>
                        </a:lnSpc>
                        <a:spcAft>
                          <a:spcPts val="0"/>
                        </a:spcAft>
                      </a:pPr>
                      <a:r>
                        <a:rPr lang="en-GB" sz="1100" baseline="0" dirty="0" smtClean="0">
                          <a:effectLst/>
                          <a:latin typeface="Calibri"/>
                          <a:ea typeface="Calibri"/>
                          <a:cs typeface="Times New Roman"/>
                        </a:rPr>
                        <a:t>20 – 17 = 3</a:t>
                      </a:r>
                    </a:p>
                    <a:p>
                      <a:pPr algn="ctr">
                        <a:lnSpc>
                          <a:spcPct val="115000"/>
                        </a:lnSpc>
                        <a:spcAft>
                          <a:spcPts val="0"/>
                        </a:spcAft>
                      </a:pPr>
                      <a:r>
                        <a:rPr lang="en-GB" sz="1100" baseline="0" dirty="0" smtClean="0">
                          <a:effectLst/>
                          <a:latin typeface="Calibri"/>
                          <a:ea typeface="Calibri"/>
                          <a:cs typeface="Times New Roman"/>
                        </a:rPr>
                        <a:t>20 – 16 = 4</a:t>
                      </a:r>
                    </a:p>
                    <a:p>
                      <a:pPr algn="ctr">
                        <a:lnSpc>
                          <a:spcPct val="115000"/>
                        </a:lnSpc>
                        <a:spcAft>
                          <a:spcPts val="0"/>
                        </a:spcAft>
                      </a:pPr>
                      <a:r>
                        <a:rPr lang="en-GB" sz="1100" baseline="0" dirty="0" smtClean="0">
                          <a:effectLst/>
                          <a:latin typeface="Calibri"/>
                          <a:ea typeface="Calibri"/>
                          <a:cs typeface="Times New Roman"/>
                        </a:rPr>
                        <a:t>20 – 15 = 5</a:t>
                      </a:r>
                    </a:p>
                    <a:p>
                      <a:pPr algn="ctr">
                        <a:lnSpc>
                          <a:spcPct val="115000"/>
                        </a:lnSpc>
                        <a:spcAft>
                          <a:spcPts val="0"/>
                        </a:spcAft>
                      </a:pPr>
                      <a:r>
                        <a:rPr lang="en-GB" sz="1100" baseline="0" dirty="0" smtClean="0">
                          <a:effectLst/>
                          <a:latin typeface="Calibri"/>
                          <a:ea typeface="Calibri"/>
                          <a:cs typeface="Times New Roman"/>
                        </a:rPr>
                        <a:t>20 – 14 = 6</a:t>
                      </a:r>
                    </a:p>
                    <a:p>
                      <a:pPr algn="ctr">
                        <a:lnSpc>
                          <a:spcPct val="115000"/>
                        </a:lnSpc>
                        <a:spcAft>
                          <a:spcPts val="0"/>
                        </a:spcAft>
                      </a:pPr>
                      <a:r>
                        <a:rPr lang="en-GB" sz="1100" baseline="0" dirty="0" smtClean="0">
                          <a:effectLst/>
                          <a:latin typeface="Calibri"/>
                          <a:ea typeface="Calibri"/>
                          <a:cs typeface="Times New Roman"/>
                        </a:rPr>
                        <a:t>20 – 13 = 7</a:t>
                      </a:r>
                    </a:p>
                    <a:p>
                      <a:pPr algn="ctr">
                        <a:lnSpc>
                          <a:spcPct val="115000"/>
                        </a:lnSpc>
                        <a:spcAft>
                          <a:spcPts val="0"/>
                        </a:spcAft>
                      </a:pPr>
                      <a:r>
                        <a:rPr lang="en-GB" sz="1100" baseline="0" dirty="0" smtClean="0">
                          <a:effectLst/>
                          <a:latin typeface="Calibri"/>
                          <a:ea typeface="Calibri"/>
                          <a:cs typeface="Times New Roman"/>
                        </a:rPr>
                        <a:t>20 – 12 = 8</a:t>
                      </a:r>
                    </a:p>
                    <a:p>
                      <a:pPr algn="ctr">
                        <a:lnSpc>
                          <a:spcPct val="115000"/>
                        </a:lnSpc>
                        <a:spcAft>
                          <a:spcPts val="0"/>
                        </a:spcAft>
                      </a:pPr>
                      <a:r>
                        <a:rPr lang="en-GB" sz="1100" baseline="0" dirty="0" smtClean="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smtClean="0"/>
              <a:t>Key Vocabulary</a:t>
            </a:r>
          </a:p>
          <a:p>
            <a:pPr algn="l"/>
            <a:r>
              <a:rPr lang="en-GB" b="0" u="none" dirty="0" smtClean="0"/>
              <a:t>What do I </a:t>
            </a:r>
            <a:r>
              <a:rPr lang="en-GB" u="none" dirty="0" smtClean="0"/>
              <a:t>add </a:t>
            </a:r>
            <a:r>
              <a:rPr lang="en-GB" b="0" u="none" dirty="0" smtClean="0"/>
              <a:t>to 5 to make 20?</a:t>
            </a:r>
          </a:p>
          <a:p>
            <a:pPr algn="l"/>
            <a:r>
              <a:rPr lang="en-GB" b="0" u="none" dirty="0" smtClean="0"/>
              <a:t>What is 20 </a:t>
            </a:r>
            <a:r>
              <a:rPr lang="en-GB" u="none" dirty="0" smtClean="0"/>
              <a:t>take away </a:t>
            </a:r>
            <a:r>
              <a:rPr lang="en-GB" b="0" u="none" dirty="0"/>
              <a:t>6</a:t>
            </a:r>
            <a:r>
              <a:rPr lang="en-GB" b="0" u="none" dirty="0" smtClean="0"/>
              <a:t>?</a:t>
            </a:r>
          </a:p>
          <a:p>
            <a:pPr algn="l"/>
            <a:r>
              <a:rPr lang="en-GB" b="0" u="none" dirty="0" smtClean="0"/>
              <a:t>What is 3 </a:t>
            </a:r>
            <a:r>
              <a:rPr lang="en-GB" u="none" dirty="0" smtClean="0"/>
              <a:t>less than </a:t>
            </a:r>
            <a:r>
              <a:rPr lang="en-GB" b="0" u="none" dirty="0" smtClean="0"/>
              <a:t>20?</a:t>
            </a:r>
          </a:p>
          <a:p>
            <a:pPr algn="l"/>
            <a:r>
              <a:rPr lang="en-GB" u="none" dirty="0" smtClean="0"/>
              <a:t>How many more </a:t>
            </a:r>
            <a:r>
              <a:rPr lang="en-GB" b="0" u="none" dirty="0" smtClean="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19 </a:t>
            </a:r>
            <a:r>
              <a:rPr lang="en-GB" altLang="en-US" dirty="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20 </a:t>
            </a:r>
            <a:r>
              <a:rPr lang="en-GB" altLang="en-US" dirty="0">
                <a:ea typeface="Calibri" pitchFamily="34" charset="0"/>
                <a:cs typeface="Times New Roman" pitchFamily="18" charset="0"/>
              </a:rPr>
              <a:t>or </a:t>
            </a:r>
            <a:r>
              <a:rPr lang="en-GB" altLang="en-US" dirty="0" smtClean="0">
                <a:ea typeface="Calibri" pitchFamily="34" charset="0"/>
                <a:cs typeface="Times New Roman" pitchFamily="18" charset="0"/>
              </a:rPr>
              <a:t>20 – ⃝ = 8.</a:t>
            </a:r>
            <a:endParaRPr lang="en-GB" altLang="en-US" dirty="0">
              <a:ea typeface="Calibri" pitchFamily="34" charset="0"/>
              <a:cs typeface="Times New Roman" pitchFamily="18" charset="0"/>
            </a:endParaRPr>
          </a:p>
          <a:p>
            <a:endParaRPr lang="en-GB" dirty="0"/>
          </a:p>
        </p:txBody>
      </p:sp>
      <p:pic>
        <p:nvPicPr>
          <p:cNvPr id="9" name="Picture 8"/>
          <p:cNvPicPr/>
          <p:nvPr/>
        </p:nvPicPr>
        <p:blipFill rotWithShape="1">
          <a:blip r:embed="rId3"/>
          <a:srcRect l="74341" t="18541" r="17220" b="66790"/>
          <a:stretch/>
        </p:blipFill>
        <p:spPr bwMode="auto">
          <a:xfrm>
            <a:off x="184720" y="187207"/>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585269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Autumn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2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5 = 10, they can use this fact to work out that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a:t>
            </a:r>
            <a:r>
              <a:rPr lang="en-GB" altLang="en-US" i="1" dirty="0" smtClean="0">
                <a:ea typeface="Calibri" pitchFamily="34" charset="0"/>
                <a:cs typeface="Times New Roman" pitchFamily="18" charset="0"/>
              </a:rPr>
              <a:t>2?</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2 </a:t>
                      </a:r>
                      <a:r>
                        <a:rPr lang="en-GB" sz="1100" dirty="0">
                          <a:effectLst/>
                        </a:rPr>
                        <a:t>× 1 = </a:t>
                      </a:r>
                      <a:r>
                        <a:rPr lang="en-GB" sz="1100" dirty="0" smtClean="0">
                          <a:effectLst/>
                        </a:rPr>
                        <a:t>2</a:t>
                      </a:r>
                      <a:endParaRPr lang="en-GB" sz="1100" dirty="0">
                        <a:effectLst/>
                      </a:endParaRPr>
                    </a:p>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4</a:t>
                      </a:r>
                    </a:p>
                    <a:p>
                      <a:pPr algn="ctr">
                        <a:lnSpc>
                          <a:spcPct val="115000"/>
                        </a:lnSpc>
                        <a:spcAft>
                          <a:spcPts val="0"/>
                        </a:spcAft>
                      </a:pPr>
                      <a:r>
                        <a:rPr lang="en-GB" sz="1100" dirty="0" smtClean="0">
                          <a:effectLst/>
                        </a:rPr>
                        <a:t>2 </a:t>
                      </a:r>
                      <a:r>
                        <a:rPr lang="en-GB" sz="1100" dirty="0">
                          <a:effectLst/>
                        </a:rPr>
                        <a:t>× 3 = 6</a:t>
                      </a:r>
                    </a:p>
                    <a:p>
                      <a:pPr algn="ctr">
                        <a:lnSpc>
                          <a:spcPct val="115000"/>
                        </a:lnSpc>
                        <a:spcAft>
                          <a:spcPts val="0"/>
                        </a:spcAft>
                      </a:pPr>
                      <a:r>
                        <a:rPr lang="en-GB" sz="1100" dirty="0" smtClean="0">
                          <a:effectLst/>
                        </a:rPr>
                        <a:t>2 </a:t>
                      </a:r>
                      <a:r>
                        <a:rPr lang="en-GB" sz="1100" dirty="0">
                          <a:effectLst/>
                        </a:rPr>
                        <a:t>× 4 = 8</a:t>
                      </a:r>
                    </a:p>
                    <a:p>
                      <a:pPr algn="ctr">
                        <a:lnSpc>
                          <a:spcPct val="115000"/>
                        </a:lnSpc>
                        <a:spcAft>
                          <a:spcPts val="0"/>
                        </a:spcAft>
                      </a:pPr>
                      <a:r>
                        <a:rPr lang="en-GB" sz="1100" dirty="0" smtClean="0">
                          <a:effectLst/>
                        </a:rPr>
                        <a:t>2 </a:t>
                      </a:r>
                      <a:r>
                        <a:rPr lang="en-GB" sz="1100" dirty="0">
                          <a:effectLst/>
                        </a:rPr>
                        <a:t>× 5 = 10</a:t>
                      </a:r>
                    </a:p>
                    <a:p>
                      <a:pPr algn="ctr">
                        <a:lnSpc>
                          <a:spcPct val="115000"/>
                        </a:lnSpc>
                        <a:spcAft>
                          <a:spcPts val="0"/>
                        </a:spcAft>
                      </a:pPr>
                      <a:r>
                        <a:rPr lang="en-GB" sz="1100" dirty="0" smtClean="0">
                          <a:effectLst/>
                        </a:rPr>
                        <a:t>2 </a:t>
                      </a:r>
                      <a:r>
                        <a:rPr lang="en-GB" sz="1100" dirty="0">
                          <a:effectLst/>
                        </a:rPr>
                        <a:t>× 6 = 12</a:t>
                      </a:r>
                    </a:p>
                    <a:p>
                      <a:pPr algn="ctr">
                        <a:lnSpc>
                          <a:spcPct val="115000"/>
                        </a:lnSpc>
                        <a:spcAft>
                          <a:spcPts val="0"/>
                        </a:spcAft>
                      </a:pPr>
                      <a:r>
                        <a:rPr lang="en-GB" sz="1100" dirty="0" smtClean="0">
                          <a:effectLst/>
                        </a:rPr>
                        <a:t>2 </a:t>
                      </a:r>
                      <a:r>
                        <a:rPr lang="en-GB" sz="1100" dirty="0">
                          <a:effectLst/>
                        </a:rPr>
                        <a:t>× 7 = 14</a:t>
                      </a:r>
                    </a:p>
                    <a:p>
                      <a:pPr algn="ctr">
                        <a:lnSpc>
                          <a:spcPct val="115000"/>
                        </a:lnSpc>
                        <a:spcAft>
                          <a:spcPts val="0"/>
                        </a:spcAft>
                      </a:pPr>
                      <a:r>
                        <a:rPr lang="en-GB" sz="1100" dirty="0" smtClean="0">
                          <a:effectLst/>
                        </a:rPr>
                        <a:t>2 </a:t>
                      </a:r>
                      <a:r>
                        <a:rPr lang="en-GB" sz="1100" dirty="0">
                          <a:effectLst/>
                        </a:rPr>
                        <a:t>× 8 = 16</a:t>
                      </a:r>
                    </a:p>
                    <a:p>
                      <a:pPr algn="ctr">
                        <a:lnSpc>
                          <a:spcPct val="115000"/>
                        </a:lnSpc>
                        <a:spcAft>
                          <a:spcPts val="0"/>
                        </a:spcAft>
                      </a:pPr>
                      <a:r>
                        <a:rPr lang="en-GB" sz="1100" dirty="0" smtClean="0">
                          <a:effectLst/>
                        </a:rPr>
                        <a:t>2 </a:t>
                      </a:r>
                      <a:r>
                        <a:rPr lang="en-GB" sz="1100" dirty="0">
                          <a:effectLst/>
                        </a:rPr>
                        <a:t>× 9 = 18</a:t>
                      </a:r>
                    </a:p>
                    <a:p>
                      <a:pPr algn="ctr">
                        <a:lnSpc>
                          <a:spcPct val="115000"/>
                        </a:lnSpc>
                        <a:spcAft>
                          <a:spcPts val="0"/>
                        </a:spcAft>
                      </a:pPr>
                      <a:r>
                        <a:rPr lang="en-GB" sz="1100" dirty="0" smtClean="0">
                          <a:effectLst/>
                        </a:rPr>
                        <a:t>2 </a:t>
                      </a:r>
                      <a:r>
                        <a:rPr lang="en-GB" sz="1100" dirty="0">
                          <a:effectLst/>
                        </a:rPr>
                        <a:t>× 10 = 20</a:t>
                      </a:r>
                    </a:p>
                    <a:p>
                      <a:pPr algn="ctr">
                        <a:lnSpc>
                          <a:spcPct val="115000"/>
                        </a:lnSpc>
                        <a:spcAft>
                          <a:spcPts val="0"/>
                        </a:spcAft>
                      </a:pPr>
                      <a:r>
                        <a:rPr lang="en-GB" sz="1100" dirty="0" smtClean="0">
                          <a:effectLst/>
                        </a:rPr>
                        <a:t>2 </a:t>
                      </a:r>
                      <a:r>
                        <a:rPr lang="en-GB" sz="1100" dirty="0">
                          <a:effectLst/>
                        </a:rPr>
                        <a:t>× 11 = 22</a:t>
                      </a:r>
                    </a:p>
                    <a:p>
                      <a:pPr algn="ctr">
                        <a:lnSpc>
                          <a:spcPct val="115000"/>
                        </a:lnSpc>
                        <a:spcAft>
                          <a:spcPts val="0"/>
                        </a:spcAft>
                      </a:pPr>
                      <a:r>
                        <a:rPr lang="en-GB" sz="1100" dirty="0" smtClean="0">
                          <a:effectLst/>
                        </a:rPr>
                        <a:t>2 </a:t>
                      </a:r>
                      <a:r>
                        <a:rPr lang="en-GB" sz="1100" dirty="0">
                          <a:effectLst/>
                        </a:rPr>
                        <a:t>×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2 </a:t>
                      </a:r>
                      <a:r>
                        <a:rPr lang="en-GB" sz="1100" dirty="0">
                          <a:effectLst/>
                        </a:rPr>
                        <a:t>÷ </a:t>
                      </a:r>
                      <a:r>
                        <a:rPr lang="en-GB" sz="1100" dirty="0" smtClean="0">
                          <a:effectLst/>
                        </a:rPr>
                        <a:t>2 </a:t>
                      </a:r>
                      <a:r>
                        <a:rPr lang="en-GB" sz="1100" dirty="0">
                          <a:effectLst/>
                        </a:rPr>
                        <a:t>= 1</a:t>
                      </a:r>
                    </a:p>
                    <a:p>
                      <a:pPr algn="ctr">
                        <a:lnSpc>
                          <a:spcPct val="115000"/>
                        </a:lnSpc>
                        <a:spcAft>
                          <a:spcPts val="0"/>
                        </a:spcAft>
                      </a:pPr>
                      <a:r>
                        <a:rPr lang="en-GB" sz="1100" dirty="0">
                          <a:effectLst/>
                        </a:rPr>
                        <a:t>4 ÷ </a:t>
                      </a:r>
                      <a:r>
                        <a:rPr lang="en-GB" sz="1100" dirty="0" smtClean="0">
                          <a:effectLst/>
                        </a:rPr>
                        <a:t>2 </a:t>
                      </a:r>
                      <a:r>
                        <a:rPr lang="en-GB" sz="1100" dirty="0">
                          <a:effectLst/>
                        </a:rPr>
                        <a:t>= </a:t>
                      </a:r>
                      <a:r>
                        <a:rPr lang="en-GB" sz="1100" dirty="0" smtClean="0">
                          <a:effectLst/>
                        </a:rPr>
                        <a:t>2</a:t>
                      </a:r>
                      <a:endParaRPr lang="en-GB" sz="1100" dirty="0">
                        <a:effectLst/>
                      </a:endParaRPr>
                    </a:p>
                    <a:p>
                      <a:pPr algn="ctr">
                        <a:lnSpc>
                          <a:spcPct val="115000"/>
                        </a:lnSpc>
                        <a:spcAft>
                          <a:spcPts val="0"/>
                        </a:spcAft>
                      </a:pPr>
                      <a:r>
                        <a:rPr lang="en-GB" sz="1100" dirty="0">
                          <a:effectLst/>
                        </a:rPr>
                        <a:t>6 ÷ </a:t>
                      </a:r>
                      <a:r>
                        <a:rPr lang="en-GB" sz="1100" dirty="0" smtClean="0">
                          <a:effectLst/>
                        </a:rPr>
                        <a:t>2 </a:t>
                      </a:r>
                      <a:r>
                        <a:rPr lang="en-GB" sz="1100" dirty="0">
                          <a:effectLst/>
                        </a:rPr>
                        <a:t>= 3</a:t>
                      </a:r>
                    </a:p>
                    <a:p>
                      <a:pPr algn="ctr">
                        <a:lnSpc>
                          <a:spcPct val="115000"/>
                        </a:lnSpc>
                        <a:spcAft>
                          <a:spcPts val="0"/>
                        </a:spcAft>
                      </a:pPr>
                      <a:r>
                        <a:rPr lang="en-GB" sz="1100" dirty="0">
                          <a:effectLst/>
                        </a:rPr>
                        <a:t>8 ÷ </a:t>
                      </a:r>
                      <a:r>
                        <a:rPr lang="en-GB" sz="1100" dirty="0" smtClean="0">
                          <a:effectLst/>
                        </a:rPr>
                        <a:t>2 </a:t>
                      </a:r>
                      <a:r>
                        <a:rPr lang="en-GB" sz="1100" dirty="0">
                          <a:effectLst/>
                        </a:rPr>
                        <a:t>= 4</a:t>
                      </a:r>
                    </a:p>
                    <a:p>
                      <a:pPr algn="ctr">
                        <a:lnSpc>
                          <a:spcPct val="115000"/>
                        </a:lnSpc>
                        <a:spcAft>
                          <a:spcPts val="0"/>
                        </a:spcAft>
                      </a:pPr>
                      <a:r>
                        <a:rPr lang="en-GB" sz="1100" dirty="0">
                          <a:effectLst/>
                        </a:rPr>
                        <a:t>10 ÷ </a:t>
                      </a:r>
                      <a:r>
                        <a:rPr lang="en-GB" sz="1100" dirty="0" smtClean="0">
                          <a:effectLst/>
                        </a:rPr>
                        <a:t>2 </a:t>
                      </a:r>
                      <a:r>
                        <a:rPr lang="en-GB" sz="1100" dirty="0">
                          <a:effectLst/>
                        </a:rPr>
                        <a:t>= 5</a:t>
                      </a:r>
                    </a:p>
                    <a:p>
                      <a:pPr algn="ctr">
                        <a:lnSpc>
                          <a:spcPct val="115000"/>
                        </a:lnSpc>
                        <a:spcAft>
                          <a:spcPts val="0"/>
                        </a:spcAft>
                      </a:pPr>
                      <a:r>
                        <a:rPr lang="en-GB" sz="1100" dirty="0">
                          <a:effectLst/>
                        </a:rPr>
                        <a:t>12 ÷ </a:t>
                      </a:r>
                      <a:r>
                        <a:rPr lang="en-GB" sz="1100" dirty="0" smtClean="0">
                          <a:effectLst/>
                        </a:rPr>
                        <a:t>2 </a:t>
                      </a:r>
                      <a:r>
                        <a:rPr lang="en-GB" sz="1100" dirty="0">
                          <a:effectLst/>
                        </a:rPr>
                        <a:t>= 6</a:t>
                      </a:r>
                    </a:p>
                    <a:p>
                      <a:pPr algn="ctr">
                        <a:lnSpc>
                          <a:spcPct val="115000"/>
                        </a:lnSpc>
                        <a:spcAft>
                          <a:spcPts val="0"/>
                        </a:spcAft>
                      </a:pPr>
                      <a:r>
                        <a:rPr lang="en-GB" sz="1100" dirty="0">
                          <a:effectLst/>
                        </a:rPr>
                        <a:t>14 ÷ </a:t>
                      </a:r>
                      <a:r>
                        <a:rPr lang="en-GB" sz="1100" dirty="0" smtClean="0">
                          <a:effectLst/>
                        </a:rPr>
                        <a:t>2 </a:t>
                      </a:r>
                      <a:r>
                        <a:rPr lang="en-GB" sz="1100" dirty="0">
                          <a:effectLst/>
                        </a:rPr>
                        <a:t>= 7</a:t>
                      </a:r>
                    </a:p>
                    <a:p>
                      <a:pPr algn="ctr">
                        <a:lnSpc>
                          <a:spcPct val="115000"/>
                        </a:lnSpc>
                        <a:spcAft>
                          <a:spcPts val="0"/>
                        </a:spcAft>
                      </a:pPr>
                      <a:r>
                        <a:rPr lang="en-GB" sz="1100" dirty="0">
                          <a:effectLst/>
                        </a:rPr>
                        <a:t>16 ÷ </a:t>
                      </a:r>
                      <a:r>
                        <a:rPr lang="en-GB" sz="1100" dirty="0" smtClean="0">
                          <a:effectLst/>
                        </a:rPr>
                        <a:t>2 </a:t>
                      </a:r>
                      <a:r>
                        <a:rPr lang="en-GB" sz="1100" dirty="0">
                          <a:effectLst/>
                        </a:rPr>
                        <a:t>= 8</a:t>
                      </a:r>
                    </a:p>
                    <a:p>
                      <a:pPr algn="ctr">
                        <a:lnSpc>
                          <a:spcPct val="115000"/>
                        </a:lnSpc>
                        <a:spcAft>
                          <a:spcPts val="0"/>
                        </a:spcAft>
                      </a:pPr>
                      <a:r>
                        <a:rPr lang="en-GB" sz="1100" dirty="0">
                          <a:effectLst/>
                        </a:rPr>
                        <a:t>18 ÷ </a:t>
                      </a:r>
                      <a:r>
                        <a:rPr lang="en-GB" sz="1100" dirty="0" smtClean="0">
                          <a:effectLst/>
                        </a:rPr>
                        <a:t>2 </a:t>
                      </a:r>
                      <a:r>
                        <a:rPr lang="en-GB" sz="1100" dirty="0">
                          <a:effectLst/>
                        </a:rPr>
                        <a:t>= 9</a:t>
                      </a:r>
                    </a:p>
                    <a:p>
                      <a:pPr algn="ctr">
                        <a:lnSpc>
                          <a:spcPct val="115000"/>
                        </a:lnSpc>
                        <a:spcAft>
                          <a:spcPts val="0"/>
                        </a:spcAft>
                      </a:pPr>
                      <a:r>
                        <a:rPr lang="en-GB" sz="1100" dirty="0">
                          <a:effectLst/>
                        </a:rPr>
                        <a:t>20 ÷ </a:t>
                      </a:r>
                      <a:r>
                        <a:rPr lang="en-GB" sz="1100" dirty="0" smtClean="0">
                          <a:effectLst/>
                        </a:rPr>
                        <a:t>2 </a:t>
                      </a:r>
                      <a:r>
                        <a:rPr lang="en-GB" sz="1100" dirty="0">
                          <a:effectLst/>
                        </a:rPr>
                        <a:t>= 10</a:t>
                      </a:r>
                    </a:p>
                    <a:p>
                      <a:pPr algn="ctr">
                        <a:lnSpc>
                          <a:spcPct val="115000"/>
                        </a:lnSpc>
                        <a:spcAft>
                          <a:spcPts val="0"/>
                        </a:spcAft>
                      </a:pPr>
                      <a:r>
                        <a:rPr lang="en-GB" sz="1100" dirty="0">
                          <a:effectLst/>
                        </a:rPr>
                        <a:t>22 ÷ </a:t>
                      </a:r>
                      <a:r>
                        <a:rPr lang="en-GB" sz="1100" dirty="0" smtClean="0">
                          <a:effectLst/>
                        </a:rPr>
                        <a:t>2 </a:t>
                      </a:r>
                      <a:r>
                        <a:rPr lang="en-GB" sz="1100" dirty="0">
                          <a:effectLst/>
                        </a:rPr>
                        <a:t>= 11</a:t>
                      </a:r>
                    </a:p>
                    <a:p>
                      <a:pPr algn="ctr">
                        <a:lnSpc>
                          <a:spcPct val="115000"/>
                        </a:lnSpc>
                        <a:spcAft>
                          <a:spcPts val="0"/>
                        </a:spcAft>
                      </a:pPr>
                      <a:r>
                        <a:rPr lang="en-GB" sz="1100" dirty="0">
                          <a:effectLst/>
                        </a:rPr>
                        <a:t>24 ÷ </a:t>
                      </a:r>
                      <a:r>
                        <a:rPr lang="en-GB" sz="1100" dirty="0" smtClean="0">
                          <a:effectLst/>
                        </a:rPr>
                        <a:t>2 </a:t>
                      </a:r>
                      <a:r>
                        <a:rPr lang="en-GB" sz="1100" dirty="0">
                          <a:effectLst/>
                        </a:rPr>
                        <a:t>= </a:t>
                      </a:r>
                      <a:r>
                        <a:rPr lang="en-GB" sz="1100" dirty="0" smtClean="0">
                          <a:effectLst/>
                        </a:rPr>
                        <a:t>12</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2 </a:t>
            </a:r>
            <a:r>
              <a:rPr lang="en-GB" u="none" dirty="0" smtClean="0"/>
              <a:t>multiplied by </a:t>
            </a:r>
            <a:r>
              <a:rPr lang="en-GB" b="0" u="none" dirty="0" smtClean="0"/>
              <a:t>7?</a:t>
            </a:r>
          </a:p>
          <a:p>
            <a:pPr algn="l"/>
            <a:r>
              <a:rPr lang="en-GB" b="0" u="none" dirty="0" smtClean="0"/>
              <a:t>What is 2</a:t>
            </a:r>
            <a:r>
              <a:rPr lang="en-GB" u="none" dirty="0" smtClean="0"/>
              <a:t> times </a:t>
            </a:r>
            <a:r>
              <a:rPr lang="en-GB" b="0" u="none" dirty="0" smtClean="0"/>
              <a:t>9?</a:t>
            </a:r>
          </a:p>
          <a:p>
            <a:pPr algn="l"/>
            <a:r>
              <a:rPr lang="en-GB" b="0" u="none" dirty="0" smtClean="0"/>
              <a:t>What is 12 </a:t>
            </a:r>
            <a:r>
              <a:rPr lang="en-GB" u="none" dirty="0" smtClean="0"/>
              <a:t>divided by </a:t>
            </a:r>
            <a:r>
              <a:rPr lang="en-GB" b="0" u="none" dirty="0" smtClean="0"/>
              <a:t>2?</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 = 8 or ⃝ ÷ </a:t>
            </a:r>
            <a:r>
              <a:rPr lang="en-GB" altLang="en-US" dirty="0" smtClean="0">
                <a:ea typeface="Calibri" pitchFamily="34" charset="0"/>
                <a:cs typeface="Times New Roman" pitchFamily="18" charset="0"/>
              </a:rPr>
              <a:t>2 </a:t>
            </a:r>
            <a:r>
              <a:rPr lang="en-GB" altLang="en-US" dirty="0">
                <a:ea typeface="Calibri" pitchFamily="34" charset="0"/>
                <a:cs typeface="Times New Roman" pitchFamily="18" charset="0"/>
              </a:rPr>
              <a:t>= 6.</a:t>
            </a:r>
          </a:p>
          <a:p>
            <a:endParaRPr lang="en-GB" dirty="0"/>
          </a:p>
        </p:txBody>
      </p:sp>
      <p:pic>
        <p:nvPicPr>
          <p:cNvPr id="9" name="Picture 8"/>
          <p:cNvPicPr/>
          <p:nvPr/>
        </p:nvPicPr>
        <p:blipFill rotWithShape="1">
          <a:blip r:embed="rId2"/>
          <a:srcRect l="74341" t="18541" r="17220" b="66790"/>
          <a:stretch/>
        </p:blipFill>
        <p:spPr bwMode="auto">
          <a:xfrm>
            <a:off x="116632" y="162534"/>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0157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a:t>
            </a:r>
            <a:r>
              <a:rPr lang="en-GB" dirty="0" smtClean="0"/>
              <a:t>2</a:t>
            </a:r>
            <a:endParaRPr lang="en-GB" dirty="0"/>
          </a:p>
        </p:txBody>
      </p:sp>
      <p:sp>
        <p:nvSpPr>
          <p:cNvPr id="3" name="Text Placeholder 2"/>
          <p:cNvSpPr>
            <a:spLocks noGrp="1"/>
          </p:cNvSpPr>
          <p:nvPr>
            <p:ph type="body" sz="quarter" idx="11"/>
          </p:nvPr>
        </p:nvSpPr>
        <p:spPr/>
        <p:txBody>
          <a:bodyPr/>
          <a:lstStyle/>
          <a:p>
            <a:r>
              <a:rPr lang="en-GB" dirty="0" smtClean="0"/>
              <a:t>I know doubles and halves of numbers to 20.</a:t>
            </a: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19640556"/>
              </p:ext>
            </p:extLst>
          </p:nvPr>
        </p:nvGraphicFramePr>
        <p:xfrm>
          <a:off x="719138" y="2555877"/>
          <a:ext cx="4006008" cy="2808211"/>
        </p:xfrm>
        <a:graphic>
          <a:graphicData uri="http://schemas.openxmlformats.org/drawingml/2006/table">
            <a:tbl>
              <a:tblPr firstRow="1" bandRow="1">
                <a:tableStyleId>{2D5ABB26-0587-4C30-8999-92F81FD0307C}</a:tableStyleId>
              </a:tblPr>
              <a:tblGrid>
                <a:gridCol w="1001502">
                  <a:extLst>
                    <a:ext uri="{9D8B030D-6E8A-4147-A177-3AD203B41FA5}">
                      <a16:colId xmlns:a16="http://schemas.microsoft.com/office/drawing/2014/main" val="20000"/>
                    </a:ext>
                  </a:extLst>
                </a:gridCol>
                <a:gridCol w="1001502">
                  <a:extLst>
                    <a:ext uri="{9D8B030D-6E8A-4147-A177-3AD203B41FA5}">
                      <a16:colId xmlns:a16="http://schemas.microsoft.com/office/drawing/2014/main" val="20001"/>
                    </a:ext>
                  </a:extLst>
                </a:gridCol>
                <a:gridCol w="1001502">
                  <a:extLst>
                    <a:ext uri="{9D8B030D-6E8A-4147-A177-3AD203B41FA5}">
                      <a16:colId xmlns:a16="http://schemas.microsoft.com/office/drawing/2014/main" val="20002"/>
                    </a:ext>
                  </a:extLst>
                </a:gridCol>
                <a:gridCol w="1001502">
                  <a:extLst>
                    <a:ext uri="{9D8B030D-6E8A-4147-A177-3AD203B41FA5}">
                      <a16:colId xmlns:a16="http://schemas.microsoft.com/office/drawing/2014/main" val="20003"/>
                    </a:ext>
                  </a:extLst>
                </a:gridCol>
              </a:tblGrid>
              <a:tr h="2808211">
                <a:tc>
                  <a:txBody>
                    <a:bodyPr/>
                    <a:lstStyle/>
                    <a:p>
                      <a:pPr algn="ctr">
                        <a:lnSpc>
                          <a:spcPct val="115000"/>
                        </a:lnSpc>
                        <a:spcAft>
                          <a:spcPts val="0"/>
                        </a:spcAft>
                      </a:pPr>
                      <a:r>
                        <a:rPr lang="en-GB" sz="1100" dirty="0" smtClean="0">
                          <a:effectLst/>
                          <a:latin typeface="Calibri"/>
                          <a:ea typeface="Calibri"/>
                          <a:cs typeface="Times New Roman"/>
                        </a:rPr>
                        <a:t>0 + 0 = 0</a:t>
                      </a:r>
                    </a:p>
                    <a:p>
                      <a:pPr algn="ctr">
                        <a:lnSpc>
                          <a:spcPct val="115000"/>
                        </a:lnSpc>
                        <a:spcAft>
                          <a:spcPts val="0"/>
                        </a:spcAft>
                      </a:pPr>
                      <a:r>
                        <a:rPr lang="en-GB" sz="1100" dirty="0" smtClean="0">
                          <a:effectLst/>
                          <a:latin typeface="Calibri"/>
                          <a:ea typeface="Calibri"/>
                          <a:cs typeface="Times New Roman"/>
                        </a:rPr>
                        <a:t>1 + 1 </a:t>
                      </a:r>
                      <a:r>
                        <a:rPr lang="en-GB" sz="1100" smtClean="0">
                          <a:effectLst/>
                          <a:latin typeface="Calibri"/>
                          <a:ea typeface="Calibri"/>
                          <a:cs typeface="Times New Roman"/>
                        </a:rPr>
                        <a:t>= 2</a:t>
                      </a: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2 + 2 = 4</a:t>
                      </a:r>
                    </a:p>
                    <a:p>
                      <a:pPr algn="ctr">
                        <a:lnSpc>
                          <a:spcPct val="115000"/>
                        </a:lnSpc>
                        <a:spcAft>
                          <a:spcPts val="0"/>
                        </a:spcAft>
                      </a:pPr>
                      <a:r>
                        <a:rPr lang="en-GB" sz="1100" dirty="0" smtClean="0">
                          <a:effectLst/>
                          <a:latin typeface="Calibri"/>
                          <a:ea typeface="Calibri"/>
                          <a:cs typeface="Times New Roman"/>
                        </a:rPr>
                        <a:t>3 + 3 = 6</a:t>
                      </a:r>
                    </a:p>
                    <a:p>
                      <a:pPr algn="ctr">
                        <a:lnSpc>
                          <a:spcPct val="115000"/>
                        </a:lnSpc>
                        <a:spcAft>
                          <a:spcPts val="0"/>
                        </a:spcAft>
                      </a:pPr>
                      <a:r>
                        <a:rPr lang="en-GB" sz="1100" dirty="0" smtClean="0">
                          <a:effectLst/>
                          <a:latin typeface="Calibri"/>
                          <a:ea typeface="Calibri"/>
                          <a:cs typeface="Times New Roman"/>
                        </a:rPr>
                        <a:t>4 + 4 = 8</a:t>
                      </a:r>
                    </a:p>
                    <a:p>
                      <a:pPr algn="ctr">
                        <a:lnSpc>
                          <a:spcPct val="115000"/>
                        </a:lnSpc>
                        <a:spcAft>
                          <a:spcPts val="0"/>
                        </a:spcAft>
                      </a:pPr>
                      <a:r>
                        <a:rPr lang="en-GB" sz="1100" dirty="0" smtClean="0">
                          <a:effectLst/>
                          <a:latin typeface="Calibri"/>
                          <a:ea typeface="Calibri"/>
                          <a:cs typeface="Times New Roman"/>
                        </a:rPr>
                        <a:t>5 + 5 = 10</a:t>
                      </a:r>
                    </a:p>
                    <a:p>
                      <a:pPr algn="ctr">
                        <a:lnSpc>
                          <a:spcPct val="115000"/>
                        </a:lnSpc>
                        <a:spcAft>
                          <a:spcPts val="0"/>
                        </a:spcAft>
                      </a:pPr>
                      <a:r>
                        <a:rPr lang="en-GB" sz="1100" dirty="0" smtClean="0">
                          <a:effectLst/>
                          <a:latin typeface="Calibri"/>
                          <a:ea typeface="Calibri"/>
                          <a:cs typeface="Times New Roman"/>
                        </a:rPr>
                        <a:t>6 + 6 = 12</a:t>
                      </a:r>
                    </a:p>
                    <a:p>
                      <a:pPr algn="ctr">
                        <a:lnSpc>
                          <a:spcPct val="115000"/>
                        </a:lnSpc>
                        <a:spcAft>
                          <a:spcPts val="0"/>
                        </a:spcAft>
                      </a:pPr>
                      <a:r>
                        <a:rPr lang="en-GB" sz="1100" dirty="0" smtClean="0">
                          <a:effectLst/>
                          <a:latin typeface="Calibri"/>
                          <a:ea typeface="Calibri"/>
                          <a:cs typeface="Times New Roman"/>
                        </a:rPr>
                        <a:t>7 + 7 = 14</a:t>
                      </a:r>
                    </a:p>
                    <a:p>
                      <a:pPr algn="ctr">
                        <a:lnSpc>
                          <a:spcPct val="115000"/>
                        </a:lnSpc>
                        <a:spcAft>
                          <a:spcPts val="0"/>
                        </a:spcAft>
                      </a:pPr>
                      <a:r>
                        <a:rPr lang="en-GB" sz="1100" dirty="0" smtClean="0">
                          <a:effectLst/>
                          <a:latin typeface="Calibri"/>
                          <a:ea typeface="Calibri"/>
                          <a:cs typeface="Times New Roman"/>
                        </a:rPr>
                        <a:t>8 + 8 = 16</a:t>
                      </a:r>
                    </a:p>
                    <a:p>
                      <a:pPr algn="ctr">
                        <a:lnSpc>
                          <a:spcPct val="115000"/>
                        </a:lnSpc>
                        <a:spcAft>
                          <a:spcPts val="0"/>
                        </a:spcAft>
                      </a:pPr>
                      <a:r>
                        <a:rPr lang="en-GB" sz="1100" dirty="0" smtClean="0">
                          <a:effectLst/>
                          <a:latin typeface="Calibri"/>
                          <a:ea typeface="Calibri"/>
                          <a:cs typeface="Times New Roman"/>
                        </a:rPr>
                        <a:t>9 + 9 = 18</a:t>
                      </a:r>
                    </a:p>
                    <a:p>
                      <a:pPr algn="ctr">
                        <a:lnSpc>
                          <a:spcPct val="115000"/>
                        </a:lnSpc>
                        <a:spcAft>
                          <a:spcPts val="0"/>
                        </a:spcAft>
                      </a:pPr>
                      <a:r>
                        <a:rPr lang="en-GB" sz="1100" dirty="0" smtClean="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½ of 0 = 0</a:t>
                      </a:r>
                    </a:p>
                    <a:p>
                      <a:pPr algn="ctr">
                        <a:lnSpc>
                          <a:spcPct val="115000"/>
                        </a:lnSpc>
                        <a:spcAft>
                          <a:spcPts val="0"/>
                        </a:spcAft>
                      </a:pPr>
                      <a:r>
                        <a:rPr lang="en-GB" sz="1100" dirty="0" smtClean="0">
                          <a:effectLst/>
                          <a:latin typeface="Calibri"/>
                          <a:ea typeface="Calibri"/>
                          <a:cs typeface="Times New Roman"/>
                        </a:rPr>
                        <a:t>½ of 2 = 1</a:t>
                      </a:r>
                    </a:p>
                    <a:p>
                      <a:pPr algn="ctr">
                        <a:lnSpc>
                          <a:spcPct val="115000"/>
                        </a:lnSpc>
                        <a:spcAft>
                          <a:spcPts val="0"/>
                        </a:spcAft>
                      </a:pPr>
                      <a:r>
                        <a:rPr lang="en-GB" sz="1100" dirty="0" smtClean="0">
                          <a:effectLst/>
                          <a:latin typeface="Calibri"/>
                          <a:ea typeface="Calibri"/>
                          <a:cs typeface="Times New Roman"/>
                        </a:rPr>
                        <a:t>½ of 4 = 2</a:t>
                      </a:r>
                    </a:p>
                    <a:p>
                      <a:pPr algn="ctr">
                        <a:lnSpc>
                          <a:spcPct val="115000"/>
                        </a:lnSpc>
                        <a:spcAft>
                          <a:spcPts val="0"/>
                        </a:spcAft>
                      </a:pPr>
                      <a:r>
                        <a:rPr lang="en-GB" sz="1100" dirty="0" smtClean="0">
                          <a:effectLst/>
                          <a:latin typeface="Calibri"/>
                          <a:ea typeface="Calibri"/>
                          <a:cs typeface="Times New Roman"/>
                        </a:rPr>
                        <a:t>½ of 6 = 3</a:t>
                      </a:r>
                    </a:p>
                    <a:p>
                      <a:pPr algn="ctr">
                        <a:lnSpc>
                          <a:spcPct val="115000"/>
                        </a:lnSpc>
                        <a:spcAft>
                          <a:spcPts val="0"/>
                        </a:spcAft>
                      </a:pPr>
                      <a:r>
                        <a:rPr lang="en-GB" sz="1100" dirty="0" smtClean="0">
                          <a:effectLst/>
                          <a:latin typeface="Calibri"/>
                          <a:ea typeface="Calibri"/>
                          <a:cs typeface="Times New Roman"/>
                        </a:rPr>
                        <a:t>½ of 8 = 4</a:t>
                      </a:r>
                    </a:p>
                    <a:p>
                      <a:pPr algn="ctr">
                        <a:lnSpc>
                          <a:spcPct val="115000"/>
                        </a:lnSpc>
                        <a:spcAft>
                          <a:spcPts val="0"/>
                        </a:spcAft>
                      </a:pPr>
                      <a:r>
                        <a:rPr lang="en-GB" sz="1100" dirty="0" smtClean="0">
                          <a:effectLst/>
                          <a:latin typeface="Calibri"/>
                          <a:ea typeface="Calibri"/>
                          <a:cs typeface="Times New Roman"/>
                        </a:rPr>
                        <a:t>½ of 10 = 5</a:t>
                      </a:r>
                    </a:p>
                    <a:p>
                      <a:pPr algn="ctr">
                        <a:lnSpc>
                          <a:spcPct val="115000"/>
                        </a:lnSpc>
                        <a:spcAft>
                          <a:spcPts val="0"/>
                        </a:spcAft>
                      </a:pPr>
                      <a:r>
                        <a:rPr lang="en-GB" sz="1100" dirty="0" smtClean="0">
                          <a:effectLst/>
                          <a:latin typeface="Calibri"/>
                          <a:ea typeface="Calibri"/>
                          <a:cs typeface="Times New Roman"/>
                        </a:rPr>
                        <a:t>½ of 12 = 6</a:t>
                      </a:r>
                    </a:p>
                    <a:p>
                      <a:pPr algn="ctr">
                        <a:lnSpc>
                          <a:spcPct val="115000"/>
                        </a:lnSpc>
                        <a:spcAft>
                          <a:spcPts val="0"/>
                        </a:spcAft>
                      </a:pPr>
                      <a:r>
                        <a:rPr lang="en-GB" sz="1100" dirty="0" smtClean="0">
                          <a:effectLst/>
                          <a:latin typeface="Calibri"/>
                          <a:ea typeface="Calibri"/>
                          <a:cs typeface="Times New Roman"/>
                        </a:rPr>
                        <a:t>½ of 14 = 7</a:t>
                      </a:r>
                    </a:p>
                    <a:p>
                      <a:pPr algn="ctr">
                        <a:lnSpc>
                          <a:spcPct val="115000"/>
                        </a:lnSpc>
                        <a:spcAft>
                          <a:spcPts val="0"/>
                        </a:spcAft>
                      </a:pPr>
                      <a:r>
                        <a:rPr lang="en-GB" sz="1100" dirty="0" smtClean="0">
                          <a:effectLst/>
                          <a:latin typeface="Calibri"/>
                          <a:ea typeface="Calibri"/>
                          <a:cs typeface="Times New Roman"/>
                        </a:rPr>
                        <a:t>½ of 16 = 8</a:t>
                      </a:r>
                    </a:p>
                    <a:p>
                      <a:pPr algn="ctr">
                        <a:lnSpc>
                          <a:spcPct val="115000"/>
                        </a:lnSpc>
                        <a:spcAft>
                          <a:spcPts val="0"/>
                        </a:spcAft>
                      </a:pPr>
                      <a:r>
                        <a:rPr lang="en-GB" sz="1100" dirty="0" smtClean="0">
                          <a:effectLst/>
                          <a:latin typeface="Calibri"/>
                          <a:ea typeface="Calibri"/>
                          <a:cs typeface="Times New Roman"/>
                        </a:rPr>
                        <a:t>½ of 18 = 9</a:t>
                      </a:r>
                    </a:p>
                    <a:p>
                      <a:pPr algn="ctr">
                        <a:lnSpc>
                          <a:spcPct val="115000"/>
                        </a:lnSpc>
                        <a:spcAft>
                          <a:spcPts val="0"/>
                        </a:spcAft>
                      </a:pPr>
                      <a:r>
                        <a:rPr lang="en-GB" sz="1100" dirty="0" smtClean="0">
                          <a:effectLst/>
                          <a:latin typeface="Calibri"/>
                          <a:ea typeface="Calibri"/>
                          <a:cs typeface="Times New Roman"/>
                        </a:rPr>
                        <a:t>½ of 20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smtClean="0">
                        <a:effectLst/>
                        <a:latin typeface="Calibri"/>
                        <a:ea typeface="Calibri"/>
                        <a:cs typeface="Times New Roman"/>
                      </a:endParaRPr>
                    </a:p>
                    <a:p>
                      <a:pPr algn="ctr">
                        <a:lnSpc>
                          <a:spcPct val="115000"/>
                        </a:lnSpc>
                        <a:spcAft>
                          <a:spcPts val="0"/>
                        </a:spcAft>
                      </a:pPr>
                      <a:r>
                        <a:rPr lang="en-GB" sz="1100" dirty="0" smtClean="0">
                          <a:effectLst/>
                          <a:latin typeface="Calibri"/>
                          <a:ea typeface="Calibri"/>
                          <a:cs typeface="Times New Roman"/>
                        </a:rPr>
                        <a:t>11 + 11 = 22</a:t>
                      </a:r>
                    </a:p>
                    <a:p>
                      <a:pPr algn="ctr">
                        <a:lnSpc>
                          <a:spcPct val="115000"/>
                        </a:lnSpc>
                        <a:spcAft>
                          <a:spcPts val="0"/>
                        </a:spcAft>
                      </a:pPr>
                      <a:r>
                        <a:rPr lang="en-GB" sz="1100" dirty="0" smtClean="0">
                          <a:effectLst/>
                          <a:latin typeface="Calibri"/>
                          <a:ea typeface="Calibri"/>
                          <a:cs typeface="Times New Roman"/>
                        </a:rPr>
                        <a:t>12</a:t>
                      </a:r>
                      <a:r>
                        <a:rPr lang="en-GB" sz="1100" baseline="0" dirty="0" smtClean="0">
                          <a:effectLst/>
                          <a:latin typeface="Calibri"/>
                          <a:ea typeface="Calibri"/>
                          <a:cs typeface="Times New Roman"/>
                        </a:rPr>
                        <a:t> + 12 = 24</a:t>
                      </a:r>
                    </a:p>
                    <a:p>
                      <a:pPr algn="ctr">
                        <a:lnSpc>
                          <a:spcPct val="115000"/>
                        </a:lnSpc>
                        <a:spcAft>
                          <a:spcPts val="0"/>
                        </a:spcAft>
                      </a:pPr>
                      <a:r>
                        <a:rPr lang="en-GB" sz="1100" baseline="0" dirty="0" smtClean="0">
                          <a:effectLst/>
                          <a:latin typeface="Calibri"/>
                          <a:ea typeface="Calibri"/>
                          <a:cs typeface="Times New Roman"/>
                        </a:rPr>
                        <a:t>13 + 13 = 26</a:t>
                      </a:r>
                    </a:p>
                    <a:p>
                      <a:pPr algn="ctr">
                        <a:lnSpc>
                          <a:spcPct val="115000"/>
                        </a:lnSpc>
                        <a:spcAft>
                          <a:spcPts val="0"/>
                        </a:spcAft>
                      </a:pPr>
                      <a:r>
                        <a:rPr lang="en-GB" sz="1100" baseline="0" dirty="0" smtClean="0">
                          <a:effectLst/>
                          <a:latin typeface="Calibri"/>
                          <a:ea typeface="Calibri"/>
                          <a:cs typeface="Times New Roman"/>
                        </a:rPr>
                        <a:t>14 + 14 = 28</a:t>
                      </a:r>
                    </a:p>
                    <a:p>
                      <a:pPr algn="ctr">
                        <a:lnSpc>
                          <a:spcPct val="115000"/>
                        </a:lnSpc>
                        <a:spcAft>
                          <a:spcPts val="0"/>
                        </a:spcAft>
                      </a:pPr>
                      <a:r>
                        <a:rPr lang="en-GB" sz="1100" baseline="0" dirty="0" smtClean="0">
                          <a:effectLst/>
                          <a:latin typeface="Calibri"/>
                          <a:ea typeface="Calibri"/>
                          <a:cs typeface="Times New Roman"/>
                        </a:rPr>
                        <a:t>15 + 15 = 30</a:t>
                      </a:r>
                    </a:p>
                    <a:p>
                      <a:pPr algn="ctr">
                        <a:lnSpc>
                          <a:spcPct val="115000"/>
                        </a:lnSpc>
                        <a:spcAft>
                          <a:spcPts val="0"/>
                        </a:spcAft>
                      </a:pPr>
                      <a:r>
                        <a:rPr lang="en-GB" sz="1100" baseline="0" dirty="0" smtClean="0">
                          <a:effectLst/>
                          <a:latin typeface="Calibri"/>
                          <a:ea typeface="Calibri"/>
                          <a:cs typeface="Times New Roman"/>
                        </a:rPr>
                        <a:t>16 + 16 = 32</a:t>
                      </a:r>
                    </a:p>
                    <a:p>
                      <a:pPr algn="ctr">
                        <a:lnSpc>
                          <a:spcPct val="115000"/>
                        </a:lnSpc>
                        <a:spcAft>
                          <a:spcPts val="0"/>
                        </a:spcAft>
                      </a:pPr>
                      <a:r>
                        <a:rPr lang="en-GB" sz="1100" baseline="0" dirty="0" smtClean="0">
                          <a:effectLst/>
                          <a:latin typeface="Calibri"/>
                          <a:ea typeface="Calibri"/>
                          <a:cs typeface="Times New Roman"/>
                        </a:rPr>
                        <a:t>17 + 17 = 34</a:t>
                      </a:r>
                    </a:p>
                    <a:p>
                      <a:pPr algn="ctr">
                        <a:lnSpc>
                          <a:spcPct val="115000"/>
                        </a:lnSpc>
                        <a:spcAft>
                          <a:spcPts val="0"/>
                        </a:spcAft>
                      </a:pPr>
                      <a:r>
                        <a:rPr lang="en-GB" sz="1100" baseline="0" dirty="0" smtClean="0">
                          <a:effectLst/>
                          <a:latin typeface="Calibri"/>
                          <a:ea typeface="Calibri"/>
                          <a:cs typeface="Times New Roman"/>
                        </a:rPr>
                        <a:t>18 + 18 = 36</a:t>
                      </a:r>
                    </a:p>
                    <a:p>
                      <a:pPr algn="ctr">
                        <a:lnSpc>
                          <a:spcPct val="115000"/>
                        </a:lnSpc>
                        <a:spcAft>
                          <a:spcPts val="0"/>
                        </a:spcAft>
                      </a:pPr>
                      <a:r>
                        <a:rPr lang="en-GB" sz="1100" baseline="0" dirty="0" smtClean="0">
                          <a:effectLst/>
                          <a:latin typeface="Calibri"/>
                          <a:ea typeface="Calibri"/>
                          <a:cs typeface="Times New Roman"/>
                        </a:rPr>
                        <a:t>19 + 19 = 38</a:t>
                      </a:r>
                    </a:p>
                    <a:p>
                      <a:pPr algn="ctr">
                        <a:lnSpc>
                          <a:spcPct val="115000"/>
                        </a:lnSpc>
                        <a:spcAft>
                          <a:spcPts val="0"/>
                        </a:spcAft>
                      </a:pPr>
                      <a:r>
                        <a:rPr lang="en-GB" sz="1100" baseline="0" dirty="0" smtClean="0">
                          <a:effectLst/>
                          <a:latin typeface="Calibri"/>
                          <a:ea typeface="Calibri"/>
                          <a:cs typeface="Times New Roman"/>
                        </a:rPr>
                        <a:t>20 + 20 = 40</a:t>
                      </a:r>
                      <a:endParaRPr lang="en-GB" sz="1100" dirty="0" smtClean="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smtClean="0"/>
              <a:t>Key Vocabulary</a:t>
            </a:r>
          </a:p>
          <a:p>
            <a:pPr algn="l"/>
            <a:r>
              <a:rPr lang="en-GB" b="0" u="none" dirty="0" smtClean="0"/>
              <a:t>What is </a:t>
            </a:r>
            <a:r>
              <a:rPr lang="en-GB" u="none" dirty="0" smtClean="0"/>
              <a:t>double </a:t>
            </a:r>
            <a:r>
              <a:rPr lang="en-GB" b="0" u="none" dirty="0" smtClean="0"/>
              <a:t>9?</a:t>
            </a:r>
          </a:p>
          <a:p>
            <a:pPr algn="l"/>
            <a:r>
              <a:rPr lang="en-GB" b="0" u="none" dirty="0" smtClean="0"/>
              <a:t>What is </a:t>
            </a:r>
            <a:r>
              <a:rPr lang="en-GB" u="none" dirty="0" smtClean="0"/>
              <a:t>half </a:t>
            </a:r>
            <a:r>
              <a:rPr lang="en-GB" b="0" u="none" dirty="0" smtClean="0"/>
              <a:t>of 14?</a:t>
            </a:r>
          </a:p>
        </p:txBody>
      </p:sp>
      <p:sp>
        <p:nvSpPr>
          <p:cNvPr id="5" name="Text Placeholder 4"/>
          <p:cNvSpPr>
            <a:spLocks noGrp="1"/>
          </p:cNvSpPr>
          <p:nvPr>
            <p:ph type="body" sz="quarter" idx="12"/>
          </p:nvPr>
        </p:nvSpPr>
        <p:spPr/>
        <p:txBody>
          <a:bodyPr/>
          <a:lstStyle/>
          <a:p>
            <a:endParaRPr lang="en-GB" dirty="0"/>
          </a:p>
        </p:txBody>
      </p:sp>
      <p:pic>
        <p:nvPicPr>
          <p:cNvPr id="9" name="Picture 8"/>
          <p:cNvPicPr/>
          <p:nvPr/>
        </p:nvPicPr>
        <p:blipFill rotWithShape="1">
          <a:blip r:embed="rId2"/>
          <a:srcRect l="74341" t="18541" r="17220" b="66790"/>
          <a:stretch/>
        </p:blipFill>
        <p:spPr bwMode="auto">
          <a:xfrm>
            <a:off x="217053" y="138179"/>
            <a:ext cx="1411722" cy="14810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52912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Spring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10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Pronunciation</a:t>
            </a:r>
            <a:r>
              <a:rPr lang="en-GB" altLang="en-US" dirty="0" smtClean="0">
                <a:cs typeface="Arial" pitchFamily="34" charset="0"/>
              </a:rPr>
              <a:t> – Make sure that your child is pronouncing the numbers correctly and not getting confused between thirt</a:t>
            </a:r>
            <a:r>
              <a:rPr lang="en-GB" altLang="en-US" b="1" dirty="0" smtClean="0">
                <a:cs typeface="Arial" pitchFamily="34" charset="0"/>
              </a:rPr>
              <a:t>een</a:t>
            </a:r>
            <a:r>
              <a:rPr lang="en-GB" altLang="en-US" dirty="0" smtClean="0">
                <a:cs typeface="Arial" pitchFamily="34" charset="0"/>
              </a:rPr>
              <a:t> and thirt</a:t>
            </a:r>
            <a:r>
              <a:rPr lang="en-GB" altLang="en-US" b="1" dirty="0" smtClean="0">
                <a:cs typeface="Arial" pitchFamily="34" charset="0"/>
              </a:rPr>
              <a:t>y.</a:t>
            </a:r>
            <a:endParaRPr lang="en-GB" altLang="en-US" b="1"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70 </a:t>
            </a:r>
            <a:r>
              <a:rPr lang="en-GB" altLang="en-US" i="1" dirty="0">
                <a:ea typeface="Calibri" pitchFamily="34" charset="0"/>
                <a:cs typeface="Times New Roman" pitchFamily="18" charset="0"/>
              </a:rPr>
              <a:t>divided by 7</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a:t>
            </a:r>
            <a:r>
              <a:rPr lang="en-GB" altLang="en-US" dirty="0" smtClean="0">
                <a:ea typeface="Calibri" pitchFamily="34" charset="0"/>
                <a:cs typeface="Times New Roman" pitchFamily="18" charset="0"/>
              </a:rPr>
              <a:t>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smtClean="0"/>
              <a:t>Apply these facts to real life situations</a:t>
            </a:r>
            <a:r>
              <a:rPr lang="en-GB" altLang="en-US" dirty="0" smtClean="0"/>
              <a:t> – How many toes are in your house? What other multiplication and division questions can your child make up?</a:t>
            </a: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10 × 1 = 10</a:t>
                      </a:r>
                    </a:p>
                    <a:p>
                      <a:pPr algn="ctr">
                        <a:lnSpc>
                          <a:spcPct val="115000"/>
                        </a:lnSpc>
                        <a:spcAft>
                          <a:spcPts val="0"/>
                        </a:spcAft>
                      </a:pPr>
                      <a:r>
                        <a:rPr lang="en-GB" sz="1100" dirty="0" smtClean="0">
                          <a:effectLst/>
                        </a:rPr>
                        <a:t>10 × 2 = 20</a:t>
                      </a:r>
                    </a:p>
                    <a:p>
                      <a:pPr algn="ctr">
                        <a:lnSpc>
                          <a:spcPct val="115000"/>
                        </a:lnSpc>
                        <a:spcAft>
                          <a:spcPts val="0"/>
                        </a:spcAft>
                      </a:pPr>
                      <a:r>
                        <a:rPr lang="en-GB" sz="1100" dirty="0" smtClean="0">
                          <a:effectLst/>
                        </a:rPr>
                        <a:t>10 × 3 = 30</a:t>
                      </a:r>
                    </a:p>
                    <a:p>
                      <a:pPr algn="ctr">
                        <a:lnSpc>
                          <a:spcPct val="115000"/>
                        </a:lnSpc>
                        <a:spcAft>
                          <a:spcPts val="0"/>
                        </a:spcAft>
                      </a:pPr>
                      <a:r>
                        <a:rPr lang="en-GB" sz="1100" dirty="0" smtClean="0">
                          <a:effectLst/>
                        </a:rPr>
                        <a:t>10 × 4 = 40</a:t>
                      </a:r>
                    </a:p>
                    <a:p>
                      <a:pPr algn="ctr">
                        <a:lnSpc>
                          <a:spcPct val="115000"/>
                        </a:lnSpc>
                        <a:spcAft>
                          <a:spcPts val="0"/>
                        </a:spcAft>
                      </a:pPr>
                      <a:r>
                        <a:rPr lang="en-GB" sz="1100" dirty="0" smtClean="0">
                          <a:effectLst/>
                        </a:rPr>
                        <a:t>10 × 5 = 50</a:t>
                      </a:r>
                    </a:p>
                    <a:p>
                      <a:pPr algn="ctr">
                        <a:lnSpc>
                          <a:spcPct val="115000"/>
                        </a:lnSpc>
                        <a:spcAft>
                          <a:spcPts val="0"/>
                        </a:spcAft>
                      </a:pPr>
                      <a:r>
                        <a:rPr lang="en-GB" sz="1100" dirty="0" smtClean="0">
                          <a:effectLst/>
                        </a:rPr>
                        <a:t>10 × 6 = 60</a:t>
                      </a:r>
                    </a:p>
                    <a:p>
                      <a:pPr algn="ctr">
                        <a:lnSpc>
                          <a:spcPct val="115000"/>
                        </a:lnSpc>
                        <a:spcAft>
                          <a:spcPts val="0"/>
                        </a:spcAft>
                      </a:pPr>
                      <a:r>
                        <a:rPr lang="en-GB" sz="1100" dirty="0" smtClean="0">
                          <a:effectLst/>
                        </a:rPr>
                        <a:t>10 × 7 = 70</a:t>
                      </a:r>
                    </a:p>
                    <a:p>
                      <a:pPr algn="ctr">
                        <a:lnSpc>
                          <a:spcPct val="115000"/>
                        </a:lnSpc>
                        <a:spcAft>
                          <a:spcPts val="0"/>
                        </a:spcAft>
                      </a:pPr>
                      <a:r>
                        <a:rPr lang="en-GB" sz="1100" dirty="0" smtClean="0">
                          <a:effectLst/>
                        </a:rPr>
                        <a:t>10 × 8 = 80</a:t>
                      </a:r>
                    </a:p>
                    <a:p>
                      <a:pPr algn="ctr">
                        <a:lnSpc>
                          <a:spcPct val="115000"/>
                        </a:lnSpc>
                        <a:spcAft>
                          <a:spcPts val="0"/>
                        </a:spcAft>
                      </a:pPr>
                      <a:r>
                        <a:rPr lang="en-GB" sz="1100" dirty="0" smtClean="0">
                          <a:effectLst/>
                        </a:rPr>
                        <a:t>10 × 9 = 90</a:t>
                      </a:r>
                    </a:p>
                    <a:p>
                      <a:pPr algn="ctr">
                        <a:lnSpc>
                          <a:spcPct val="115000"/>
                        </a:lnSpc>
                        <a:spcAft>
                          <a:spcPts val="0"/>
                        </a:spcAft>
                      </a:pPr>
                      <a:r>
                        <a:rPr lang="en-GB" sz="1100" dirty="0" smtClean="0">
                          <a:effectLst/>
                        </a:rPr>
                        <a:t>10 × 10 = 100</a:t>
                      </a:r>
                    </a:p>
                    <a:p>
                      <a:pPr algn="ctr">
                        <a:lnSpc>
                          <a:spcPct val="115000"/>
                        </a:lnSpc>
                        <a:spcAft>
                          <a:spcPts val="0"/>
                        </a:spcAft>
                      </a:pPr>
                      <a:r>
                        <a:rPr lang="en-GB" sz="1100" dirty="0" smtClean="0">
                          <a:effectLst/>
                        </a:rPr>
                        <a:t>10 × 11 = 110</a:t>
                      </a:r>
                    </a:p>
                    <a:p>
                      <a:pPr algn="ctr">
                        <a:lnSpc>
                          <a:spcPct val="115000"/>
                        </a:lnSpc>
                        <a:spcAft>
                          <a:spcPts val="0"/>
                        </a:spcAft>
                      </a:pPr>
                      <a:r>
                        <a:rPr lang="en-GB" sz="1100" dirty="0" smtClean="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latin typeface="Calibri"/>
                          <a:ea typeface="Calibri"/>
                          <a:cs typeface="Times New Roman"/>
                        </a:rPr>
                        <a:t>10 ÷ 10 = 1</a:t>
                      </a:r>
                    </a:p>
                    <a:p>
                      <a:pPr algn="ctr">
                        <a:lnSpc>
                          <a:spcPct val="115000"/>
                        </a:lnSpc>
                        <a:spcAft>
                          <a:spcPts val="0"/>
                        </a:spcAft>
                      </a:pPr>
                      <a:r>
                        <a:rPr lang="en-GB" sz="1100" dirty="0" smtClean="0">
                          <a:effectLst/>
                          <a:latin typeface="Calibri"/>
                          <a:ea typeface="Calibri"/>
                          <a:cs typeface="Times New Roman"/>
                        </a:rPr>
                        <a:t>20 ÷ 10 = 2</a:t>
                      </a:r>
                    </a:p>
                    <a:p>
                      <a:pPr algn="ctr">
                        <a:lnSpc>
                          <a:spcPct val="115000"/>
                        </a:lnSpc>
                        <a:spcAft>
                          <a:spcPts val="0"/>
                        </a:spcAft>
                      </a:pPr>
                      <a:r>
                        <a:rPr lang="en-GB" sz="1100" dirty="0" smtClean="0">
                          <a:effectLst/>
                          <a:latin typeface="Calibri"/>
                          <a:ea typeface="Calibri"/>
                          <a:cs typeface="Times New Roman"/>
                        </a:rPr>
                        <a:t>30 ÷ 10 = 3</a:t>
                      </a:r>
                    </a:p>
                    <a:p>
                      <a:pPr algn="ctr">
                        <a:lnSpc>
                          <a:spcPct val="115000"/>
                        </a:lnSpc>
                        <a:spcAft>
                          <a:spcPts val="0"/>
                        </a:spcAft>
                      </a:pPr>
                      <a:r>
                        <a:rPr lang="en-GB" sz="1100" dirty="0" smtClean="0">
                          <a:effectLst/>
                          <a:latin typeface="Calibri"/>
                          <a:ea typeface="Calibri"/>
                          <a:cs typeface="Times New Roman"/>
                        </a:rPr>
                        <a:t>40 ÷ 10 = 4</a:t>
                      </a:r>
                    </a:p>
                    <a:p>
                      <a:pPr algn="ctr">
                        <a:lnSpc>
                          <a:spcPct val="115000"/>
                        </a:lnSpc>
                        <a:spcAft>
                          <a:spcPts val="0"/>
                        </a:spcAft>
                      </a:pPr>
                      <a:r>
                        <a:rPr lang="en-GB" sz="1100" dirty="0" smtClean="0">
                          <a:effectLst/>
                          <a:latin typeface="Calibri"/>
                          <a:ea typeface="Calibri"/>
                          <a:cs typeface="Times New Roman"/>
                        </a:rPr>
                        <a:t>50 ÷ 10 = 5</a:t>
                      </a:r>
                    </a:p>
                    <a:p>
                      <a:pPr algn="ctr">
                        <a:lnSpc>
                          <a:spcPct val="115000"/>
                        </a:lnSpc>
                        <a:spcAft>
                          <a:spcPts val="0"/>
                        </a:spcAft>
                      </a:pPr>
                      <a:r>
                        <a:rPr lang="en-GB" sz="1100" dirty="0" smtClean="0">
                          <a:effectLst/>
                          <a:latin typeface="Calibri"/>
                          <a:ea typeface="Calibri"/>
                          <a:cs typeface="Times New Roman"/>
                        </a:rPr>
                        <a:t>60 ÷ 10 = 6</a:t>
                      </a:r>
                    </a:p>
                    <a:p>
                      <a:pPr algn="ctr">
                        <a:lnSpc>
                          <a:spcPct val="115000"/>
                        </a:lnSpc>
                        <a:spcAft>
                          <a:spcPts val="0"/>
                        </a:spcAft>
                      </a:pPr>
                      <a:r>
                        <a:rPr lang="en-GB" sz="1100" dirty="0" smtClean="0">
                          <a:effectLst/>
                          <a:latin typeface="Calibri"/>
                          <a:ea typeface="Calibri"/>
                          <a:cs typeface="Times New Roman"/>
                        </a:rPr>
                        <a:t>70 ÷ 10 = 7</a:t>
                      </a:r>
                    </a:p>
                    <a:p>
                      <a:pPr algn="ctr">
                        <a:lnSpc>
                          <a:spcPct val="115000"/>
                        </a:lnSpc>
                        <a:spcAft>
                          <a:spcPts val="0"/>
                        </a:spcAft>
                      </a:pPr>
                      <a:r>
                        <a:rPr lang="en-GB" sz="1100" dirty="0" smtClean="0">
                          <a:effectLst/>
                          <a:latin typeface="Calibri"/>
                          <a:ea typeface="Calibri"/>
                          <a:cs typeface="Times New Roman"/>
                        </a:rPr>
                        <a:t>80 ÷ 10 = 8</a:t>
                      </a:r>
                    </a:p>
                    <a:p>
                      <a:pPr algn="ctr">
                        <a:lnSpc>
                          <a:spcPct val="115000"/>
                        </a:lnSpc>
                        <a:spcAft>
                          <a:spcPts val="0"/>
                        </a:spcAft>
                      </a:pPr>
                      <a:r>
                        <a:rPr lang="en-GB" sz="1100" dirty="0" smtClean="0">
                          <a:effectLst/>
                          <a:latin typeface="Calibri"/>
                          <a:ea typeface="Calibri"/>
                          <a:cs typeface="Times New Roman"/>
                        </a:rPr>
                        <a:t>90 ÷ 10 = 9</a:t>
                      </a:r>
                    </a:p>
                    <a:p>
                      <a:pPr algn="ctr">
                        <a:lnSpc>
                          <a:spcPct val="115000"/>
                        </a:lnSpc>
                        <a:spcAft>
                          <a:spcPts val="0"/>
                        </a:spcAft>
                      </a:pPr>
                      <a:r>
                        <a:rPr lang="en-GB" sz="1100" dirty="0" smtClean="0">
                          <a:effectLst/>
                          <a:latin typeface="Calibri"/>
                          <a:ea typeface="Calibri"/>
                          <a:cs typeface="Times New Roman"/>
                        </a:rPr>
                        <a:t>100 ÷ 10 = 10</a:t>
                      </a:r>
                    </a:p>
                    <a:p>
                      <a:pPr algn="ctr">
                        <a:lnSpc>
                          <a:spcPct val="115000"/>
                        </a:lnSpc>
                        <a:spcAft>
                          <a:spcPts val="0"/>
                        </a:spcAft>
                      </a:pPr>
                      <a:r>
                        <a:rPr lang="en-GB" sz="1100" dirty="0" smtClean="0">
                          <a:effectLst/>
                          <a:latin typeface="Calibri"/>
                          <a:ea typeface="Calibri"/>
                          <a:cs typeface="Times New Roman"/>
                        </a:rPr>
                        <a:t>110 ÷ 10 = 11</a:t>
                      </a:r>
                    </a:p>
                    <a:p>
                      <a:pPr algn="ctr">
                        <a:lnSpc>
                          <a:spcPct val="115000"/>
                        </a:lnSpc>
                        <a:spcAft>
                          <a:spcPts val="0"/>
                        </a:spcAft>
                      </a:pPr>
                      <a:r>
                        <a:rPr lang="en-GB" sz="1100" dirty="0" smtClean="0">
                          <a:effectLst/>
                          <a:latin typeface="Calibri"/>
                          <a:ea typeface="Calibri"/>
                          <a:cs typeface="Times New Roman"/>
                        </a:rPr>
                        <a:t>120 ÷ 10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10 </a:t>
            </a:r>
            <a:r>
              <a:rPr lang="en-GB" u="none" dirty="0" smtClean="0"/>
              <a:t>multiplied by </a:t>
            </a:r>
            <a:r>
              <a:rPr lang="en-GB" b="0" u="none" dirty="0" smtClean="0"/>
              <a:t>3?</a:t>
            </a:r>
          </a:p>
          <a:p>
            <a:pPr algn="l"/>
            <a:r>
              <a:rPr lang="en-GB" b="0" u="none" dirty="0" smtClean="0"/>
              <a:t>What is 10</a:t>
            </a:r>
            <a:r>
              <a:rPr lang="en-GB" u="none" dirty="0" smtClean="0"/>
              <a:t> times </a:t>
            </a:r>
            <a:r>
              <a:rPr lang="en-GB" b="0" u="none" dirty="0" smtClean="0"/>
              <a:t>9?</a:t>
            </a:r>
          </a:p>
          <a:p>
            <a:pPr algn="l"/>
            <a:r>
              <a:rPr lang="en-GB" b="0" u="none" dirty="0" smtClean="0"/>
              <a:t>What is 70 </a:t>
            </a:r>
            <a:r>
              <a:rPr lang="en-GB" u="none" dirty="0" smtClean="0"/>
              <a:t>divided by </a:t>
            </a:r>
            <a:r>
              <a:rPr lang="en-GB" b="0" u="none" dirty="0" smtClean="0"/>
              <a:t>10?</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a:t>
            </a:r>
            <a:r>
              <a:rPr lang="en-GB" altLang="en-US" dirty="0" smtClean="0">
                <a:ea typeface="Calibri" pitchFamily="34" charset="0"/>
                <a:cs typeface="Times New Roman" pitchFamily="18" charset="0"/>
              </a:rPr>
              <a:t>10 × </a:t>
            </a:r>
            <a:r>
              <a:rPr lang="en-GB" altLang="en-US" dirty="0">
                <a:ea typeface="Calibri" pitchFamily="34" charset="0"/>
                <a:cs typeface="Times New Roman" pitchFamily="18" charset="0"/>
              </a:rPr>
              <a:t>⃝ = </a:t>
            </a:r>
            <a:r>
              <a:rPr lang="en-GB" altLang="en-US" dirty="0" smtClean="0">
                <a:ea typeface="Calibri" pitchFamily="34" charset="0"/>
                <a:cs typeface="Times New Roman" pitchFamily="18" charset="0"/>
              </a:rPr>
              <a:t>80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10 </a:t>
            </a:r>
            <a:r>
              <a:rPr lang="en-GB" altLang="en-US" dirty="0">
                <a:ea typeface="Calibri" pitchFamily="34" charset="0"/>
                <a:cs typeface="Times New Roman" pitchFamily="18" charset="0"/>
              </a:rPr>
              <a:t>= 6.</a:t>
            </a:r>
          </a:p>
          <a:p>
            <a:endParaRPr lang="en-GB" dirty="0"/>
          </a:p>
        </p:txBody>
      </p:sp>
      <p:pic>
        <p:nvPicPr>
          <p:cNvPr id="9" name="Picture 8"/>
          <p:cNvPicPr/>
          <p:nvPr/>
        </p:nvPicPr>
        <p:blipFill rotWithShape="1">
          <a:blip r:embed="rId2"/>
          <a:srcRect l="74341" t="18541" r="17220" b="66790"/>
          <a:stretch/>
        </p:blipFill>
        <p:spPr bwMode="auto">
          <a:xfrm>
            <a:off x="116632" y="129818"/>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57424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1</a:t>
            </a:r>
            <a:endParaRPr lang="en-GB" dirty="0"/>
          </a:p>
        </p:txBody>
      </p:sp>
      <p:sp>
        <p:nvSpPr>
          <p:cNvPr id="3" name="Text Placeholder 2"/>
          <p:cNvSpPr>
            <a:spLocks noGrp="1"/>
          </p:cNvSpPr>
          <p:nvPr>
            <p:ph type="body" sz="quarter" idx="11"/>
          </p:nvPr>
        </p:nvSpPr>
        <p:spPr/>
        <p:txBody>
          <a:bodyPr>
            <a:normAutofit/>
          </a:bodyPr>
          <a:lstStyle/>
          <a:p>
            <a:r>
              <a:rPr lang="en-GB" dirty="0" smtClean="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If you would like more ideas, please speak to your child’s teacher.</a:t>
            </a:r>
          </a:p>
          <a:p>
            <a:pPr lvl="0" eaLnBrk="0" fontAlgn="base" hangingPunct="0">
              <a:spcBef>
                <a:spcPct val="0"/>
              </a:spcBef>
              <a:spcAft>
                <a:spcPct val="0"/>
              </a:spcAft>
              <a:buClrTx/>
              <a:buSzTx/>
            </a:pPr>
            <a:endParaRPr lang="en-GB" altLang="en-US" dirty="0" smtClean="0">
              <a:cs typeface="Arial" pitchFamily="34" charset="0"/>
            </a:endParaRPr>
          </a:p>
          <a:p>
            <a:pPr lvl="0" eaLnBrk="0" fontAlgn="base" hangingPunct="0">
              <a:spcBef>
                <a:spcPct val="0"/>
              </a:spcBef>
              <a:spcAft>
                <a:spcPct val="0"/>
              </a:spcAft>
              <a:buClrTx/>
              <a:buSzTx/>
            </a:pPr>
            <a:r>
              <a:rPr lang="en-GB" altLang="en-US" u="sng" dirty="0" smtClean="0">
                <a:cs typeface="Arial" pitchFamily="34" charset="0"/>
              </a:rPr>
              <a:t>Talk about time</a:t>
            </a:r>
            <a:r>
              <a:rPr lang="en-GB" altLang="en-US" dirty="0" smtClean="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smtClean="0"/>
              <a:t>Ask your child the time regularly </a:t>
            </a:r>
            <a:r>
              <a:rPr lang="en-GB" altLang="en-US" dirty="0" smtClean="0"/>
              <a:t>– You could also give your child some responsibility for watching the clock :</a:t>
            </a:r>
          </a:p>
          <a:p>
            <a:pPr lvl="0" eaLnBrk="0" fontAlgn="base" hangingPunct="0">
              <a:spcBef>
                <a:spcPct val="0"/>
              </a:spcBef>
              <a:spcAft>
                <a:spcPct val="0"/>
              </a:spcAft>
              <a:buClrTx/>
              <a:buSzTx/>
            </a:pPr>
            <a:r>
              <a:rPr lang="en-GB" altLang="en-US" dirty="0" smtClean="0"/>
              <a:t>“The cakes need to come out of the oven at quarter past four.”</a:t>
            </a:r>
          </a:p>
          <a:p>
            <a:pPr lvl="0" eaLnBrk="0" fontAlgn="base" hangingPunct="0">
              <a:spcBef>
                <a:spcPct val="0"/>
              </a:spcBef>
              <a:spcAft>
                <a:spcPct val="0"/>
              </a:spcAft>
              <a:buClrTx/>
              <a:buSzTx/>
            </a:pPr>
            <a:r>
              <a:rPr lang="en-GB" altLang="en-US" dirty="0" smtClean="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smtClean="0"/>
              <a:t>Key Vocabulary</a:t>
            </a:r>
          </a:p>
          <a:p>
            <a:pPr algn="l"/>
            <a:r>
              <a:rPr lang="en-GB" b="0" u="none" dirty="0" smtClean="0"/>
              <a:t>Twelve </a:t>
            </a:r>
            <a:r>
              <a:rPr lang="en-GB" u="none" dirty="0" smtClean="0"/>
              <a:t>o’clock</a:t>
            </a:r>
          </a:p>
          <a:p>
            <a:pPr algn="l"/>
            <a:r>
              <a:rPr lang="en-GB" u="none" dirty="0" smtClean="0"/>
              <a:t>Half past</a:t>
            </a:r>
            <a:r>
              <a:rPr lang="en-GB" b="0" u="none" dirty="0" smtClean="0"/>
              <a:t> two</a:t>
            </a:r>
          </a:p>
          <a:p>
            <a:pPr algn="l"/>
            <a:r>
              <a:rPr lang="en-GB" u="none" dirty="0" smtClean="0"/>
              <a:t>Quarter past</a:t>
            </a:r>
            <a:r>
              <a:rPr lang="en-GB" b="0" u="none" dirty="0" smtClean="0"/>
              <a:t> three</a:t>
            </a:r>
          </a:p>
          <a:p>
            <a:pPr algn="l"/>
            <a:r>
              <a:rPr lang="en-GB" u="none" dirty="0" smtClean="0"/>
              <a:t>Quarter to</a:t>
            </a:r>
            <a:r>
              <a:rPr lang="en-GB" b="0" u="none" dirty="0" smtClean="0"/>
              <a:t> nine</a:t>
            </a:r>
          </a:p>
          <a:p>
            <a:pPr algn="l"/>
            <a:r>
              <a:rPr lang="en-GB" b="0" u="none" dirty="0" smtClean="0"/>
              <a:t>Five</a:t>
            </a:r>
            <a:r>
              <a:rPr lang="en-GB" u="none" dirty="0" smtClean="0"/>
              <a:t> past </a:t>
            </a:r>
            <a:r>
              <a:rPr lang="en-GB" b="0" u="none" dirty="0" smtClean="0"/>
              <a:t>one</a:t>
            </a:r>
          </a:p>
          <a:p>
            <a:pPr algn="l"/>
            <a:r>
              <a:rPr lang="en-GB" b="0" u="none" dirty="0" smtClean="0"/>
              <a:t>Twenty-five </a:t>
            </a:r>
            <a:r>
              <a:rPr lang="en-GB" u="none" dirty="0" smtClean="0"/>
              <a:t>to</a:t>
            </a:r>
            <a:r>
              <a:rPr lang="en-GB" b="0" u="none" dirty="0" smtClean="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smtClean="0"/>
              <a:t>Children need to be able to tell the time using a clock with hands. This target can be broken down into several steps.</a:t>
            </a:r>
          </a:p>
          <a:p>
            <a:r>
              <a:rPr lang="en-GB" dirty="0" smtClean="0"/>
              <a:t>I can tell the time to the nearest hour.</a:t>
            </a:r>
          </a:p>
          <a:p>
            <a:r>
              <a:rPr lang="en-GB" dirty="0" smtClean="0"/>
              <a:t>I can tell the time to the nearest half hour.</a:t>
            </a:r>
          </a:p>
          <a:p>
            <a:r>
              <a:rPr lang="en-GB" dirty="0" smtClean="0"/>
              <a:t>I can tell the time to the nearest quarter hour.</a:t>
            </a:r>
          </a:p>
          <a:p>
            <a:r>
              <a:rPr lang="en-GB" dirty="0" smtClean="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p:nvPr/>
        </p:nvPicPr>
        <p:blipFill rotWithShape="1">
          <a:blip r:embed="rId6"/>
          <a:srcRect l="74341" t="18541" r="17220" b="66790"/>
          <a:stretch/>
        </p:blipFill>
        <p:spPr bwMode="auto">
          <a:xfrm>
            <a:off x="116632" y="146602"/>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463316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Year 2 – Summer 2</a:t>
            </a:r>
            <a:endParaRPr lang="en-GB" dirty="0"/>
          </a:p>
        </p:txBody>
      </p:sp>
      <p:sp>
        <p:nvSpPr>
          <p:cNvPr id="3" name="Text Placeholder 2"/>
          <p:cNvSpPr>
            <a:spLocks noGrp="1"/>
          </p:cNvSpPr>
          <p:nvPr>
            <p:ph type="body" sz="quarter" idx="11"/>
          </p:nvPr>
        </p:nvSpPr>
        <p:spPr/>
        <p:txBody>
          <a:bodyPr/>
          <a:lstStyle/>
          <a:p>
            <a:r>
              <a:rPr lang="en-GB" dirty="0" smtClean="0"/>
              <a:t>I know the multiplication and division facts for the 5 times table.</a:t>
            </a:r>
            <a:endParaRPr lang="en-GB" dirty="0"/>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smtClean="0">
                <a:ea typeface="Calibri" pitchFamily="34" charset="0"/>
                <a:cs typeface="Times New Roman" pitchFamily="18" charset="0"/>
              </a:rPr>
              <a:t>Spot patterns</a:t>
            </a:r>
            <a:r>
              <a:rPr lang="en-GB" altLang="en-US" dirty="0" smtClean="0">
                <a:ea typeface="Calibri" pitchFamily="34" charset="0"/>
                <a:cs typeface="Times New Roman" pitchFamily="18" charset="0"/>
              </a:rPr>
              <a:t> – What patterns can your child spot in the 5 times table? Are there any similarities with the 10 times table?</a:t>
            </a: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a:t>
            </a:r>
            <a:r>
              <a:rPr lang="en-GB" altLang="en-US" i="1" dirty="0" smtClean="0">
                <a:ea typeface="Calibri" pitchFamily="34" charset="0"/>
                <a:cs typeface="Times New Roman" pitchFamily="18" charset="0"/>
              </a:rPr>
              <a:t>45 </a:t>
            </a:r>
            <a:r>
              <a:rPr lang="en-GB" altLang="en-US" i="1" dirty="0">
                <a:ea typeface="Calibri" pitchFamily="34" charset="0"/>
                <a:cs typeface="Times New Roman" pitchFamily="18" charset="0"/>
              </a:rPr>
              <a:t>divided by 5</a:t>
            </a:r>
            <a:r>
              <a:rPr lang="en-GB" altLang="en-US" i="1" dirty="0" smtClean="0">
                <a:ea typeface="Calibri" pitchFamily="34" charset="0"/>
                <a:cs typeface="Times New Roman" pitchFamily="18" charset="0"/>
              </a:rPr>
              <a:t>?</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smtClean="0">
                          <a:effectLst/>
                        </a:rPr>
                        <a:t>5 </a:t>
                      </a:r>
                      <a:r>
                        <a:rPr lang="en-GB" sz="1100" dirty="0">
                          <a:effectLst/>
                        </a:rPr>
                        <a:t>× 1 = </a:t>
                      </a:r>
                      <a:r>
                        <a:rPr lang="en-GB" sz="1100" dirty="0" smtClean="0">
                          <a:effectLst/>
                        </a:rPr>
                        <a:t>5</a:t>
                      </a:r>
                      <a:endParaRPr lang="en-GB" sz="1100" dirty="0">
                        <a:effectLst/>
                      </a:endParaRPr>
                    </a:p>
                    <a:p>
                      <a:pPr algn="ctr">
                        <a:lnSpc>
                          <a:spcPct val="115000"/>
                        </a:lnSpc>
                        <a:spcAft>
                          <a:spcPts val="0"/>
                        </a:spcAft>
                      </a:pPr>
                      <a:r>
                        <a:rPr lang="en-GB" sz="1100" dirty="0" smtClean="0">
                          <a:effectLst/>
                        </a:rPr>
                        <a:t>5 </a:t>
                      </a:r>
                      <a:r>
                        <a:rPr lang="en-GB" sz="1100" dirty="0">
                          <a:effectLst/>
                        </a:rPr>
                        <a:t>× </a:t>
                      </a:r>
                      <a:r>
                        <a:rPr lang="en-GB" sz="1100" dirty="0" smtClean="0">
                          <a:effectLst/>
                        </a:rPr>
                        <a:t>2 </a:t>
                      </a:r>
                      <a:r>
                        <a:rPr lang="en-GB" sz="1100" dirty="0">
                          <a:effectLst/>
                        </a:rPr>
                        <a:t>= </a:t>
                      </a:r>
                      <a:r>
                        <a:rPr lang="en-GB" sz="1100" dirty="0" smtClean="0">
                          <a:effectLst/>
                        </a:rPr>
                        <a:t>10</a:t>
                      </a:r>
                      <a:endParaRPr lang="en-GB" sz="1100" dirty="0">
                        <a:effectLst/>
                      </a:endParaRPr>
                    </a:p>
                    <a:p>
                      <a:pPr algn="ctr">
                        <a:lnSpc>
                          <a:spcPct val="115000"/>
                        </a:lnSpc>
                        <a:spcAft>
                          <a:spcPts val="0"/>
                        </a:spcAft>
                      </a:pPr>
                      <a:r>
                        <a:rPr lang="en-GB" sz="1100" dirty="0" smtClean="0">
                          <a:effectLst/>
                        </a:rPr>
                        <a:t>5 </a:t>
                      </a:r>
                      <a:r>
                        <a:rPr lang="en-GB" sz="1100" dirty="0">
                          <a:effectLst/>
                        </a:rPr>
                        <a:t>× 3 = </a:t>
                      </a:r>
                      <a:r>
                        <a:rPr lang="en-GB" sz="1100" dirty="0" smtClean="0">
                          <a:effectLst/>
                        </a:rPr>
                        <a:t>15</a:t>
                      </a:r>
                    </a:p>
                    <a:p>
                      <a:pPr algn="ctr">
                        <a:lnSpc>
                          <a:spcPct val="115000"/>
                        </a:lnSpc>
                        <a:spcAft>
                          <a:spcPts val="0"/>
                        </a:spcAft>
                      </a:pPr>
                      <a:r>
                        <a:rPr lang="en-GB" sz="1100" dirty="0" smtClean="0">
                          <a:effectLst/>
                        </a:rPr>
                        <a:t>5 </a:t>
                      </a:r>
                      <a:r>
                        <a:rPr lang="en-GB" sz="1100" dirty="0">
                          <a:effectLst/>
                        </a:rPr>
                        <a:t>× 4 = </a:t>
                      </a:r>
                      <a:r>
                        <a:rPr lang="en-GB" sz="1100" dirty="0" smtClean="0">
                          <a:effectLst/>
                        </a:rPr>
                        <a:t>20</a:t>
                      </a:r>
                      <a:endParaRPr lang="en-GB" sz="1100" dirty="0">
                        <a:effectLst/>
                      </a:endParaRPr>
                    </a:p>
                    <a:p>
                      <a:pPr algn="ctr">
                        <a:lnSpc>
                          <a:spcPct val="115000"/>
                        </a:lnSpc>
                        <a:spcAft>
                          <a:spcPts val="0"/>
                        </a:spcAft>
                      </a:pPr>
                      <a:r>
                        <a:rPr lang="en-GB" sz="1100" dirty="0" smtClean="0">
                          <a:effectLst/>
                        </a:rPr>
                        <a:t>5 </a:t>
                      </a:r>
                      <a:r>
                        <a:rPr lang="en-GB" sz="1100" dirty="0">
                          <a:effectLst/>
                        </a:rPr>
                        <a:t>× 5 = </a:t>
                      </a:r>
                      <a:r>
                        <a:rPr lang="en-GB" sz="1100" dirty="0" smtClean="0">
                          <a:effectLst/>
                        </a:rPr>
                        <a:t>25</a:t>
                      </a:r>
                      <a:endParaRPr lang="en-GB" sz="1100" dirty="0">
                        <a:effectLst/>
                      </a:endParaRPr>
                    </a:p>
                    <a:p>
                      <a:pPr algn="ctr">
                        <a:lnSpc>
                          <a:spcPct val="115000"/>
                        </a:lnSpc>
                        <a:spcAft>
                          <a:spcPts val="0"/>
                        </a:spcAft>
                      </a:pPr>
                      <a:r>
                        <a:rPr lang="en-GB" sz="1100" dirty="0" smtClean="0">
                          <a:effectLst/>
                        </a:rPr>
                        <a:t>5 </a:t>
                      </a:r>
                      <a:r>
                        <a:rPr lang="en-GB" sz="1100" dirty="0">
                          <a:effectLst/>
                        </a:rPr>
                        <a:t>× 6 = </a:t>
                      </a:r>
                      <a:r>
                        <a:rPr lang="en-GB" sz="1100" dirty="0" smtClean="0">
                          <a:effectLst/>
                        </a:rPr>
                        <a:t>30</a:t>
                      </a:r>
                      <a:endParaRPr lang="en-GB" sz="1100" dirty="0">
                        <a:effectLst/>
                      </a:endParaRPr>
                    </a:p>
                    <a:p>
                      <a:pPr algn="ctr">
                        <a:lnSpc>
                          <a:spcPct val="115000"/>
                        </a:lnSpc>
                        <a:spcAft>
                          <a:spcPts val="0"/>
                        </a:spcAft>
                      </a:pPr>
                      <a:r>
                        <a:rPr lang="en-GB" sz="1100" dirty="0" smtClean="0">
                          <a:effectLst/>
                        </a:rPr>
                        <a:t>5 </a:t>
                      </a:r>
                      <a:r>
                        <a:rPr lang="en-GB" sz="1100" dirty="0">
                          <a:effectLst/>
                        </a:rPr>
                        <a:t>× 7 = </a:t>
                      </a:r>
                      <a:r>
                        <a:rPr lang="en-GB" sz="1100" dirty="0" smtClean="0">
                          <a:effectLst/>
                        </a:rPr>
                        <a:t>35</a:t>
                      </a:r>
                      <a:endParaRPr lang="en-GB" sz="1100" dirty="0">
                        <a:effectLst/>
                      </a:endParaRPr>
                    </a:p>
                    <a:p>
                      <a:pPr algn="ctr">
                        <a:lnSpc>
                          <a:spcPct val="115000"/>
                        </a:lnSpc>
                        <a:spcAft>
                          <a:spcPts val="0"/>
                        </a:spcAft>
                      </a:pPr>
                      <a:r>
                        <a:rPr lang="en-GB" sz="1100" dirty="0" smtClean="0">
                          <a:effectLst/>
                        </a:rPr>
                        <a:t>5 </a:t>
                      </a:r>
                      <a:r>
                        <a:rPr lang="en-GB" sz="1100" dirty="0">
                          <a:effectLst/>
                        </a:rPr>
                        <a:t>× 8 = </a:t>
                      </a:r>
                      <a:r>
                        <a:rPr lang="en-GB" sz="1100" dirty="0" smtClean="0">
                          <a:effectLst/>
                        </a:rPr>
                        <a:t>40</a:t>
                      </a:r>
                      <a:endParaRPr lang="en-GB" sz="1100" dirty="0">
                        <a:effectLst/>
                      </a:endParaRPr>
                    </a:p>
                    <a:p>
                      <a:pPr algn="ctr">
                        <a:lnSpc>
                          <a:spcPct val="115000"/>
                        </a:lnSpc>
                        <a:spcAft>
                          <a:spcPts val="0"/>
                        </a:spcAft>
                      </a:pPr>
                      <a:r>
                        <a:rPr lang="en-GB" sz="1100" dirty="0" smtClean="0">
                          <a:effectLst/>
                        </a:rPr>
                        <a:t>5 </a:t>
                      </a:r>
                      <a:r>
                        <a:rPr lang="en-GB" sz="1100" dirty="0">
                          <a:effectLst/>
                        </a:rPr>
                        <a:t>× 9 = </a:t>
                      </a:r>
                      <a:r>
                        <a:rPr lang="en-GB" sz="1100" dirty="0" smtClean="0">
                          <a:effectLst/>
                        </a:rPr>
                        <a:t>45</a:t>
                      </a:r>
                      <a:endParaRPr lang="en-GB" sz="1100" dirty="0">
                        <a:effectLst/>
                      </a:endParaRPr>
                    </a:p>
                    <a:p>
                      <a:pPr algn="ctr">
                        <a:lnSpc>
                          <a:spcPct val="115000"/>
                        </a:lnSpc>
                        <a:spcAft>
                          <a:spcPts val="0"/>
                        </a:spcAft>
                      </a:pPr>
                      <a:r>
                        <a:rPr lang="en-GB" sz="1100" dirty="0" smtClean="0">
                          <a:effectLst/>
                        </a:rPr>
                        <a:t>5 </a:t>
                      </a:r>
                      <a:r>
                        <a:rPr lang="en-GB" sz="1100" dirty="0">
                          <a:effectLst/>
                        </a:rPr>
                        <a:t>× 10 = </a:t>
                      </a:r>
                      <a:r>
                        <a:rPr lang="en-GB" sz="1100" dirty="0" smtClean="0">
                          <a:effectLst/>
                        </a:rPr>
                        <a:t>50</a:t>
                      </a:r>
                      <a:endParaRPr lang="en-GB" sz="1100" dirty="0">
                        <a:effectLst/>
                      </a:endParaRPr>
                    </a:p>
                    <a:p>
                      <a:pPr algn="ctr">
                        <a:lnSpc>
                          <a:spcPct val="115000"/>
                        </a:lnSpc>
                        <a:spcAft>
                          <a:spcPts val="0"/>
                        </a:spcAft>
                      </a:pPr>
                      <a:r>
                        <a:rPr lang="en-GB" sz="1100" dirty="0" smtClean="0">
                          <a:effectLst/>
                        </a:rPr>
                        <a:t>5 </a:t>
                      </a:r>
                      <a:r>
                        <a:rPr lang="en-GB" sz="1100" dirty="0">
                          <a:effectLst/>
                        </a:rPr>
                        <a:t>× 11 = </a:t>
                      </a:r>
                      <a:r>
                        <a:rPr lang="en-GB" sz="1100" dirty="0" smtClean="0">
                          <a:effectLst/>
                        </a:rPr>
                        <a:t>55</a:t>
                      </a:r>
                      <a:endParaRPr lang="en-GB" sz="1100" dirty="0">
                        <a:effectLst/>
                      </a:endParaRPr>
                    </a:p>
                    <a:p>
                      <a:pPr algn="ctr">
                        <a:lnSpc>
                          <a:spcPct val="115000"/>
                        </a:lnSpc>
                        <a:spcAft>
                          <a:spcPts val="0"/>
                        </a:spcAft>
                      </a:pPr>
                      <a:r>
                        <a:rPr lang="en-GB" sz="1100" dirty="0" smtClean="0">
                          <a:effectLst/>
                        </a:rPr>
                        <a:t>5 </a:t>
                      </a:r>
                      <a:r>
                        <a:rPr lang="en-GB" sz="1100" dirty="0">
                          <a:effectLst/>
                        </a:rPr>
                        <a:t>× 12 = </a:t>
                      </a:r>
                      <a:r>
                        <a:rPr lang="en-GB" sz="1100" dirty="0" smtClean="0">
                          <a:effectLst/>
                        </a:rPr>
                        <a:t>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smtClean="0">
                          <a:effectLst/>
                        </a:rPr>
                        <a:t>5 </a:t>
                      </a:r>
                      <a:r>
                        <a:rPr lang="en-GB" sz="1100" dirty="0">
                          <a:effectLst/>
                        </a:rPr>
                        <a:t>÷ </a:t>
                      </a:r>
                      <a:r>
                        <a:rPr lang="en-GB" sz="1100" dirty="0" smtClean="0">
                          <a:effectLst/>
                        </a:rPr>
                        <a:t>5 </a:t>
                      </a:r>
                      <a:r>
                        <a:rPr lang="en-GB" sz="1100" dirty="0">
                          <a:effectLst/>
                        </a:rPr>
                        <a:t>=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10 ÷ 5 = 2</a:t>
                      </a:r>
                      <a:endParaRPr lang="en-GB" sz="1100" dirty="0">
                        <a:effectLst/>
                      </a:endParaRPr>
                    </a:p>
                    <a:p>
                      <a:pPr algn="ctr">
                        <a:lnSpc>
                          <a:spcPct val="115000"/>
                        </a:lnSpc>
                        <a:spcAft>
                          <a:spcPts val="0"/>
                        </a:spcAft>
                      </a:pPr>
                      <a:r>
                        <a:rPr lang="en-GB" sz="1100" dirty="0" smtClean="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20 ÷ 5 = 4</a:t>
                      </a:r>
                    </a:p>
                    <a:p>
                      <a:pPr algn="ctr">
                        <a:lnSpc>
                          <a:spcPct val="115000"/>
                        </a:lnSpc>
                        <a:spcAft>
                          <a:spcPts val="0"/>
                        </a:spcAft>
                      </a:pPr>
                      <a:r>
                        <a:rPr lang="en-GB" sz="1100" dirty="0" smtClean="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30 ÷ 5 = 6</a:t>
                      </a:r>
                    </a:p>
                    <a:p>
                      <a:pPr algn="ctr">
                        <a:lnSpc>
                          <a:spcPct val="115000"/>
                        </a:lnSpc>
                        <a:spcAft>
                          <a:spcPts val="0"/>
                        </a:spcAft>
                      </a:pPr>
                      <a:r>
                        <a:rPr lang="en-GB" sz="1100" dirty="0" smtClean="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40 ÷ 5 = 8</a:t>
                      </a:r>
                    </a:p>
                    <a:p>
                      <a:pPr algn="ctr">
                        <a:lnSpc>
                          <a:spcPct val="115000"/>
                        </a:lnSpc>
                        <a:spcAft>
                          <a:spcPts val="0"/>
                        </a:spcAft>
                      </a:pPr>
                      <a:r>
                        <a:rPr lang="en-GB" sz="1100" dirty="0" smtClean="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50 ÷ 5 = 10</a:t>
                      </a:r>
                    </a:p>
                    <a:p>
                      <a:pPr algn="ctr">
                        <a:lnSpc>
                          <a:spcPct val="115000"/>
                        </a:lnSpc>
                        <a:spcAft>
                          <a:spcPts val="0"/>
                        </a:spcAft>
                      </a:pPr>
                      <a:r>
                        <a:rPr lang="en-GB" sz="1100" dirty="0" smtClean="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smtClean="0">
                          <a:effectLst/>
                        </a:rPr>
                        <a:t>60 ÷ 5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smtClean="0"/>
              <a:t>Key Vocabulary</a:t>
            </a:r>
          </a:p>
          <a:p>
            <a:pPr algn="l"/>
            <a:r>
              <a:rPr lang="en-GB" b="0" u="none" dirty="0" smtClean="0"/>
              <a:t>What is 5 </a:t>
            </a:r>
            <a:r>
              <a:rPr lang="en-GB" u="none" dirty="0" smtClean="0"/>
              <a:t>multiplied by </a:t>
            </a:r>
            <a:r>
              <a:rPr lang="en-GB" b="0" u="none" dirty="0" smtClean="0"/>
              <a:t>7?</a:t>
            </a:r>
          </a:p>
          <a:p>
            <a:pPr algn="l"/>
            <a:r>
              <a:rPr lang="en-GB" b="0" u="none" dirty="0" smtClean="0"/>
              <a:t>What is 5</a:t>
            </a:r>
            <a:r>
              <a:rPr lang="en-GB" u="none" dirty="0" smtClean="0"/>
              <a:t> times </a:t>
            </a:r>
            <a:r>
              <a:rPr lang="en-GB" b="0" u="none" dirty="0" smtClean="0"/>
              <a:t>9?</a:t>
            </a:r>
          </a:p>
          <a:p>
            <a:pPr algn="l"/>
            <a:r>
              <a:rPr lang="en-GB" b="0" u="none" dirty="0" smtClean="0"/>
              <a:t>What is 60 </a:t>
            </a:r>
            <a:r>
              <a:rPr lang="en-GB" u="none" dirty="0" smtClean="0"/>
              <a:t>divided by </a:t>
            </a:r>
            <a:r>
              <a:rPr lang="en-GB" b="0" u="none" dirty="0" smtClean="0"/>
              <a:t>5?</a:t>
            </a:r>
            <a:endParaRPr lang="en-GB" b="0"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a:t>
            </a:r>
            <a:r>
              <a:rPr lang="en-GB" altLang="en-US" dirty="0" smtClean="0">
                <a:ea typeface="Calibri" pitchFamily="34" charset="0"/>
                <a:cs typeface="Times New Roman" pitchFamily="18" charset="0"/>
              </a:rPr>
              <a:t> </a:t>
            </a:r>
            <a:r>
              <a:rPr lang="en-GB" altLang="en-US" dirty="0">
                <a:ea typeface="Calibri" pitchFamily="34" charset="0"/>
                <a:cs typeface="Times New Roman" pitchFamily="18" charset="0"/>
              </a:rPr>
              <a:t>× ⃝ = </a:t>
            </a:r>
            <a:r>
              <a:rPr lang="en-GB" altLang="en-US" dirty="0" smtClean="0">
                <a:ea typeface="Calibri" pitchFamily="34" charset="0"/>
                <a:cs typeface="Times New Roman" pitchFamily="18" charset="0"/>
              </a:rPr>
              <a:t>40 </a:t>
            </a:r>
            <a:r>
              <a:rPr lang="en-GB" altLang="en-US" dirty="0">
                <a:ea typeface="Calibri" pitchFamily="34" charset="0"/>
                <a:cs typeface="Times New Roman" pitchFamily="18" charset="0"/>
              </a:rPr>
              <a:t>or ⃝ ÷ </a:t>
            </a:r>
            <a:r>
              <a:rPr lang="en-GB" altLang="en-US" dirty="0" smtClean="0">
                <a:ea typeface="Calibri" pitchFamily="34" charset="0"/>
                <a:cs typeface="Times New Roman" pitchFamily="18" charset="0"/>
              </a:rPr>
              <a:t>5 </a:t>
            </a:r>
            <a:r>
              <a:rPr lang="en-GB" altLang="en-US" dirty="0">
                <a:ea typeface="Calibri" pitchFamily="34" charset="0"/>
                <a:cs typeface="Times New Roman" pitchFamily="18" charset="0"/>
              </a:rPr>
              <a:t>= </a:t>
            </a:r>
            <a:r>
              <a:rPr lang="en-GB" altLang="en-US" dirty="0" smtClean="0">
                <a:ea typeface="Calibri" pitchFamily="34" charset="0"/>
                <a:cs typeface="Times New Roman" pitchFamily="18" charset="0"/>
              </a:rPr>
              <a:t>9.</a:t>
            </a:r>
            <a:endParaRPr lang="en-GB" altLang="en-US" dirty="0">
              <a:ea typeface="Calibri" pitchFamily="34" charset="0"/>
              <a:cs typeface="Times New Roman" pitchFamily="18" charset="0"/>
            </a:endParaRPr>
          </a:p>
          <a:p>
            <a:endParaRPr lang="en-GB" dirty="0"/>
          </a:p>
        </p:txBody>
      </p:sp>
      <p:pic>
        <p:nvPicPr>
          <p:cNvPr id="9" name="Picture 8"/>
          <p:cNvPicPr/>
          <p:nvPr/>
        </p:nvPicPr>
        <p:blipFill rotWithShape="1">
          <a:blip r:embed="rId2"/>
          <a:srcRect l="74341" t="18541" r="17220" b="66790"/>
          <a:stretch/>
        </p:blipFill>
        <p:spPr bwMode="auto">
          <a:xfrm>
            <a:off x="184071" y="162534"/>
            <a:ext cx="1411722" cy="14253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8872528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1677</TotalTime>
  <Words>2008</Words>
  <Application>Microsoft Office PowerPoint</Application>
  <PresentationFormat>On-screen Show (4:3)</PresentationFormat>
  <Paragraphs>248</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Bookman Old Style</vt:lpstr>
      <vt:lpstr>Calibri</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Lynne Brooks</cp:lastModifiedBy>
  <cp:revision>117</cp:revision>
  <cp:lastPrinted>2020-11-25T08:05:03Z</cp:lastPrinted>
  <dcterms:created xsi:type="dcterms:W3CDTF">2014-08-28T09:37:14Z</dcterms:created>
  <dcterms:modified xsi:type="dcterms:W3CDTF">2020-11-25T08:10:50Z</dcterms:modified>
</cp:coreProperties>
</file>